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2" r:id="rId3"/>
    <p:sldId id="276" r:id="rId4"/>
    <p:sldId id="275" r:id="rId5"/>
    <p:sldId id="274" r:id="rId6"/>
    <p:sldId id="277" r:id="rId7"/>
    <p:sldId id="278" r:id="rId8"/>
    <p:sldId id="279" r:id="rId9"/>
    <p:sldId id="270" r:id="rId10"/>
    <p:sldId id="271" r:id="rId11"/>
  </p:sldIdLst>
  <p:sldSz cx="9144000" cy="6858000" type="screen4x3"/>
  <p:notesSz cx="7137400" cy="9423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DA6"/>
    <a:srgbClr val="6E9E2E"/>
    <a:srgbClr val="80848A"/>
    <a:srgbClr val="00588D"/>
    <a:srgbClr val="00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28" autoAdjust="0"/>
  </p:normalViewPr>
  <p:slideViewPr>
    <p:cSldViewPr>
      <p:cViewPr>
        <p:scale>
          <a:sx n="110" d="100"/>
          <a:sy n="110" d="100"/>
        </p:scale>
        <p:origin x="-163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92873" cy="471170"/>
          </a:xfrm>
          <a:prstGeom prst="rect">
            <a:avLst/>
          </a:prstGeom>
        </p:spPr>
        <p:txBody>
          <a:bodyPr vert="horz" lIns="94631" tIns="47316" rIns="94631" bIns="473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42875" y="0"/>
            <a:ext cx="3092873" cy="471170"/>
          </a:xfrm>
          <a:prstGeom prst="rect">
            <a:avLst/>
          </a:prstGeom>
        </p:spPr>
        <p:txBody>
          <a:bodyPr vert="horz" lIns="94631" tIns="47316" rIns="94631" bIns="47316" rtlCol="0"/>
          <a:lstStyle>
            <a:lvl1pPr algn="r">
              <a:defRPr sz="1200"/>
            </a:lvl1pPr>
          </a:lstStyle>
          <a:p>
            <a:fld id="{543F360E-90F4-4CF8-AD68-D380C6D0B9BF}" type="datetime1">
              <a:rPr lang="en-US" smtClean="0"/>
              <a:pPr/>
              <a:t>3/30/2011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50595"/>
            <a:ext cx="3092873" cy="471170"/>
          </a:xfrm>
          <a:prstGeom prst="rect">
            <a:avLst/>
          </a:prstGeom>
        </p:spPr>
        <p:txBody>
          <a:bodyPr vert="horz" lIns="94631" tIns="47316" rIns="94631" bIns="473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42875" y="8950595"/>
            <a:ext cx="3092873" cy="471170"/>
          </a:xfrm>
          <a:prstGeom prst="rect">
            <a:avLst/>
          </a:prstGeom>
        </p:spPr>
        <p:txBody>
          <a:bodyPr vert="horz" lIns="94631" tIns="47316" rIns="94631" bIns="47316" rtlCol="0" anchor="b"/>
          <a:lstStyle>
            <a:lvl1pPr algn="r">
              <a:defRPr sz="1200"/>
            </a:lvl1pPr>
          </a:lstStyle>
          <a:p>
            <a:fld id="{76C648CF-5A25-4EBD-A035-CE5217641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2873" cy="47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31" tIns="47316" rIns="94631" bIns="4731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42875" y="0"/>
            <a:ext cx="3092873" cy="47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31" tIns="47316" rIns="94631" bIns="4731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8DDE896-FBD9-4F3F-BD29-05E97D063D97}" type="datetime1">
              <a:rPr lang="en-US" smtClean="0"/>
              <a:pPr/>
              <a:t>3/30/2011</a:t>
            </a:fld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2850" y="706438"/>
            <a:ext cx="4711700" cy="3533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3740" y="4476115"/>
            <a:ext cx="5709920" cy="4240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31" tIns="47316" rIns="94631" bIns="473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50595"/>
            <a:ext cx="3092873" cy="47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31" tIns="47316" rIns="94631" bIns="4731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42875" y="8950595"/>
            <a:ext cx="3092873" cy="47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31" tIns="47316" rIns="94631" bIns="4731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5967446-AD82-4B7E-AD71-20F6E66A3894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77608E-A9C4-437B-A8E8-20718BEDEF60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69B620C-DAC5-4BD2-918A-54F5ACEB85DD}" type="datetime1">
              <a:rPr lang="en-US" smtClean="0"/>
              <a:pPr/>
              <a:t>3/30/2011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48D3D9E-437F-40AA-B7F4-DDD2DBEE5E36}" type="datetime1">
              <a:rPr lang="en-US" smtClean="0"/>
              <a:pPr/>
              <a:t>3/30/2011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446-AD82-4B7E-AD71-20F6E66A3894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DDE896-FBD9-4F3F-BD29-05E97D063D97}" type="datetime1">
              <a:rPr lang="en-US" smtClean="0"/>
              <a:pPr/>
              <a:t>3/30/2011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446-AD82-4B7E-AD71-20F6E66A3894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PPT_Template_titl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171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14400" y="1981200"/>
            <a:ext cx="7772400" cy="1470025"/>
          </a:xfrm>
          <a:noFill/>
        </p:spPr>
        <p:txBody>
          <a:bodyPr anchor="b" anchorCtr="0">
            <a:normAutofit/>
          </a:bodyPr>
          <a:lstStyle>
            <a:lvl1pPr algn="r">
              <a:defRPr sz="3200" b="1">
                <a:solidFill>
                  <a:srgbClr val="005DA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286000" y="3460750"/>
            <a:ext cx="6400800" cy="730250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2100" b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10/16/2008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New PowerPoint Template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New PowerPoint Template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_Template_vertica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New PowerPoint Template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_Template_blank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New PowerPoint Template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reen Sa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_Template_blank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T_Template_blank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10/16/2008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New PowerPoint Template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12"/>
          <p:cNvSpPr>
            <a:spLocks noGrp="1"/>
          </p:cNvSpPr>
          <p:nvPr>
            <p:ph sz="quarter" idx="14"/>
          </p:nvPr>
        </p:nvSpPr>
        <p:spPr>
          <a:xfrm>
            <a:off x="1828800" y="609600"/>
            <a:ext cx="5486400" cy="41148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T_Template_blank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5334000"/>
            <a:ext cx="3886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10/16/2008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New PowerPoint Template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67262"/>
            <a:ext cx="3886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724400" y="4767072"/>
            <a:ext cx="3886200" cy="566928"/>
          </a:xfrm>
        </p:spPr>
        <p:txBody>
          <a:bodyPr anchor="b"/>
          <a:lstStyle>
            <a:lvl1pPr>
              <a:buNone/>
              <a:defRPr sz="2000" b="1">
                <a:solidFill>
                  <a:srgbClr val="005DA6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15"/>
          </p:nvPr>
        </p:nvSpPr>
        <p:spPr>
          <a:xfrm>
            <a:off x="4724400" y="5334000"/>
            <a:ext cx="3886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533400" y="1066800"/>
            <a:ext cx="3886200" cy="36576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4" name="Content Placeholder 12"/>
          <p:cNvSpPr>
            <a:spLocks noGrp="1"/>
          </p:cNvSpPr>
          <p:nvPr>
            <p:ph sz="quarter" idx="17"/>
          </p:nvPr>
        </p:nvSpPr>
        <p:spPr>
          <a:xfrm>
            <a:off x="4724400" y="1066800"/>
            <a:ext cx="3886200" cy="36576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10/16/2008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New PowerPoint Template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10/16/2008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New PowerPoint Template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10/16/2008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New PowerPoint Template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10/16/2008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New PowerPoint Template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PT_Template_body3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0"/>
            <a:ext cx="259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10/16/2008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6324600"/>
            <a:ext cx="518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New PowerPoint Template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3246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015551A-4CBD-40C7-AAE7-3D89005C5D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66" r:id="rId3"/>
    <p:sldLayoutId id="2147483660" r:id="rId4"/>
    <p:sldLayoutId id="2147483665" r:id="rId5"/>
    <p:sldLayoutId id="2147483653" r:id="rId6"/>
    <p:sldLayoutId id="2147483655" r:id="rId7"/>
    <p:sldLayoutId id="2147483656" r:id="rId8"/>
    <p:sldLayoutId id="2147483659" r:id="rId9"/>
    <p:sldLayoutId id="2147483657" r:id="rId10"/>
    <p:sldLayoutId id="2147483661" r:id="rId11"/>
    <p:sldLayoutId id="2147483662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005DA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3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SS7 – Part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Konrad Hammel</a:t>
            </a:r>
          </a:p>
          <a:p>
            <a:r>
              <a:rPr lang="en-US" dirty="0" smtClean="0"/>
              <a:t>Sangoma Technologies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SMG-SS7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2000" y="5440680"/>
            <a:ext cx="2816352" cy="2743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A10X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0" y="5105400"/>
            <a:ext cx="2816352" cy="27432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Wanpipe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0" y="4754880"/>
            <a:ext cx="2816352" cy="27432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LibSangoma</a:t>
            </a:r>
            <a:endParaRPr lang="en-US" dirty="0" smtClean="0"/>
          </a:p>
        </p:txBody>
      </p:sp>
      <p:sp>
        <p:nvSpPr>
          <p:cNvPr id="10" name="Rectangle 9"/>
          <p:cNvSpPr/>
          <p:nvPr/>
        </p:nvSpPr>
        <p:spPr>
          <a:xfrm>
            <a:off x="2209800" y="4114800"/>
            <a:ext cx="1371600" cy="228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Layer1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09800" y="3810000"/>
            <a:ext cx="1371600" cy="228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MTP2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09800" y="3505200"/>
            <a:ext cx="1371600" cy="228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MTP3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09800" y="3200400"/>
            <a:ext cx="1371600" cy="228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ISUP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57600" y="2819400"/>
            <a:ext cx="304800" cy="1524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038600" y="2819400"/>
            <a:ext cx="304800" cy="1524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Relay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62000" y="2362200"/>
            <a:ext cx="1371600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Ftmod_io</a:t>
            </a:r>
            <a:endParaRPr lang="en-US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762000" y="1828800"/>
            <a:ext cx="2819400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Ftdm_core</a:t>
            </a:r>
            <a:endParaRPr lang="en-US" dirty="0" smtClean="0"/>
          </a:p>
        </p:txBody>
      </p:sp>
      <p:sp>
        <p:nvSpPr>
          <p:cNvPr id="22" name="Rectangle 21"/>
          <p:cNvSpPr/>
          <p:nvPr/>
        </p:nvSpPr>
        <p:spPr>
          <a:xfrm>
            <a:off x="762000" y="1295400"/>
            <a:ext cx="28194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FreeSWITCH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209800" y="2849880"/>
            <a:ext cx="1371600" cy="27432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Call Control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209800" y="2362200"/>
            <a:ext cx="1371600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Ftmod</a:t>
            </a:r>
            <a:endParaRPr lang="en-US" sz="1600" dirty="0" smtClean="0"/>
          </a:p>
          <a:p>
            <a:pPr algn="ctr"/>
            <a:r>
              <a:rPr lang="en-US" sz="1600" dirty="0" smtClean="0"/>
              <a:t>sangoma_ss7</a:t>
            </a:r>
          </a:p>
        </p:txBody>
      </p:sp>
      <p:sp>
        <p:nvSpPr>
          <p:cNvPr id="37" name="Down Arrow 36"/>
          <p:cNvSpPr/>
          <p:nvPr/>
        </p:nvSpPr>
        <p:spPr>
          <a:xfrm rot="10800000">
            <a:off x="1143000" y="2971800"/>
            <a:ext cx="274319" cy="1676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38" name="Down Arrow 37"/>
          <p:cNvSpPr/>
          <p:nvPr/>
        </p:nvSpPr>
        <p:spPr>
          <a:xfrm rot="10800000">
            <a:off x="2819400" y="4419600"/>
            <a:ext cx="2286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39" name="TextBox 38"/>
          <p:cNvSpPr txBox="1"/>
          <p:nvPr/>
        </p:nvSpPr>
        <p:spPr>
          <a:xfrm>
            <a:off x="304800" y="42788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Voice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124200" y="4343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Signaling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5565648" y="5440680"/>
            <a:ext cx="2816352" cy="2743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A10X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565648" y="5105400"/>
            <a:ext cx="2816352" cy="27432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Wanpipe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565648" y="4754880"/>
            <a:ext cx="2816352" cy="27432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LibSangoma</a:t>
            </a:r>
            <a:endParaRPr lang="en-US" dirty="0" smtClean="0"/>
          </a:p>
        </p:txBody>
      </p:sp>
      <p:sp>
        <p:nvSpPr>
          <p:cNvPr id="44" name="Rectangle 43"/>
          <p:cNvSpPr/>
          <p:nvPr/>
        </p:nvSpPr>
        <p:spPr>
          <a:xfrm>
            <a:off x="5638800" y="4114800"/>
            <a:ext cx="1371600" cy="228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Layer1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638800" y="3810000"/>
            <a:ext cx="1371600" cy="228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MTP2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257800" y="2819400"/>
            <a:ext cx="304800" cy="1524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SS</a:t>
            </a:r>
          </a:p>
        </p:txBody>
      </p:sp>
      <p:sp>
        <p:nvSpPr>
          <p:cNvPr id="49" name="Rectangle 48"/>
          <p:cNvSpPr/>
          <p:nvPr/>
        </p:nvSpPr>
        <p:spPr>
          <a:xfrm>
            <a:off x="4876800" y="2819400"/>
            <a:ext cx="304800" cy="1524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Relay</a:t>
            </a:r>
          </a:p>
        </p:txBody>
      </p:sp>
      <p:sp>
        <p:nvSpPr>
          <p:cNvPr id="50" name="Rectangle 49"/>
          <p:cNvSpPr/>
          <p:nvPr/>
        </p:nvSpPr>
        <p:spPr>
          <a:xfrm>
            <a:off x="7086600" y="2362200"/>
            <a:ext cx="1371600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Ftmod_io</a:t>
            </a:r>
            <a:endParaRPr lang="en-US" dirty="0" smtClean="0"/>
          </a:p>
        </p:txBody>
      </p:sp>
      <p:sp>
        <p:nvSpPr>
          <p:cNvPr id="51" name="Rectangle 50"/>
          <p:cNvSpPr/>
          <p:nvPr/>
        </p:nvSpPr>
        <p:spPr>
          <a:xfrm>
            <a:off x="5638800" y="1828800"/>
            <a:ext cx="2819400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Ftdm_core</a:t>
            </a:r>
            <a:endParaRPr lang="en-US" dirty="0" smtClean="0"/>
          </a:p>
        </p:txBody>
      </p:sp>
      <p:sp>
        <p:nvSpPr>
          <p:cNvPr id="52" name="Rectangle 51"/>
          <p:cNvSpPr/>
          <p:nvPr/>
        </p:nvSpPr>
        <p:spPr>
          <a:xfrm>
            <a:off x="5638800" y="1295400"/>
            <a:ext cx="28194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FreeSWITCH</a:t>
            </a:r>
          </a:p>
        </p:txBody>
      </p:sp>
      <p:sp>
        <p:nvSpPr>
          <p:cNvPr id="53" name="Rectangle 52"/>
          <p:cNvSpPr/>
          <p:nvPr/>
        </p:nvSpPr>
        <p:spPr>
          <a:xfrm>
            <a:off x="5638800" y="2849880"/>
            <a:ext cx="1371600" cy="27432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Call Control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638800" y="2362200"/>
            <a:ext cx="1371600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Ftmod</a:t>
            </a:r>
            <a:endParaRPr lang="en-US" sz="1600" dirty="0" smtClean="0"/>
          </a:p>
          <a:p>
            <a:pPr algn="ctr"/>
            <a:r>
              <a:rPr lang="en-US" sz="1600" dirty="0" smtClean="0"/>
              <a:t>sangoma_ss7</a:t>
            </a:r>
          </a:p>
        </p:txBody>
      </p:sp>
      <p:sp>
        <p:nvSpPr>
          <p:cNvPr id="55" name="Down Arrow 54"/>
          <p:cNvSpPr/>
          <p:nvPr/>
        </p:nvSpPr>
        <p:spPr>
          <a:xfrm rot="10800000">
            <a:off x="7650481" y="2971800"/>
            <a:ext cx="274319" cy="1676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56" name="Down Arrow 55"/>
          <p:cNvSpPr/>
          <p:nvPr/>
        </p:nvSpPr>
        <p:spPr>
          <a:xfrm rot="10800000">
            <a:off x="6248400" y="4419600"/>
            <a:ext cx="2286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57" name="TextBox 56"/>
          <p:cNvSpPr txBox="1"/>
          <p:nvPr/>
        </p:nvSpPr>
        <p:spPr>
          <a:xfrm>
            <a:off x="8001000" y="4267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Voice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5105400" y="4343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Signaling</a:t>
            </a:r>
            <a:endParaRPr lang="en-US" dirty="0"/>
          </a:p>
        </p:txBody>
      </p:sp>
      <p:sp>
        <p:nvSpPr>
          <p:cNvPr id="59" name="Left-Right Arrow 58"/>
          <p:cNvSpPr/>
          <p:nvPr/>
        </p:nvSpPr>
        <p:spPr>
          <a:xfrm>
            <a:off x="4419600" y="3429000"/>
            <a:ext cx="381000" cy="228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60" name="TextBox 59"/>
          <p:cNvSpPr txBox="1"/>
          <p:nvPr/>
        </p:nvSpPr>
        <p:spPr>
          <a:xfrm>
            <a:off x="1371600" y="5791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Master SMG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6172200" y="58028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Voice SMG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304800" y="1219200"/>
            <a:ext cx="4114800" cy="4572000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63" name="Rectangle 62"/>
          <p:cNvSpPr/>
          <p:nvPr/>
        </p:nvSpPr>
        <p:spPr>
          <a:xfrm>
            <a:off x="4800600" y="1219200"/>
            <a:ext cx="4114800" cy="4572000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Forces customer to gather all needed information for the install</a:t>
            </a:r>
          </a:p>
          <a:p>
            <a:r>
              <a:rPr lang="en-US" dirty="0" smtClean="0"/>
              <a:t>Gives a high level over-view of the inter-connect</a:t>
            </a:r>
          </a:p>
          <a:p>
            <a:r>
              <a:rPr lang="en-US" dirty="0" smtClean="0"/>
              <a:t>http://wiki.sangoma.com/SMG-Questionnaire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SS7 Questionnaire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Layer 1 framing errors</a:t>
            </a:r>
          </a:p>
          <a:p>
            <a:r>
              <a:rPr lang="en-US" dirty="0" smtClean="0"/>
              <a:t>Currently show up as 2 types; ABORT &amp; CRC</a:t>
            </a:r>
          </a:p>
          <a:p>
            <a:r>
              <a:rPr lang="en-US" dirty="0" smtClean="0"/>
              <a:t>ABORT covers: HDLC Abort, FIFO and DMA</a:t>
            </a:r>
          </a:p>
          <a:p>
            <a:r>
              <a:rPr lang="en-US" dirty="0" smtClean="0"/>
              <a:t>CRC covers: HDLC CRC &amp; and HDLC Frame Error</a:t>
            </a:r>
          </a:p>
          <a:p>
            <a:r>
              <a:rPr lang="en-US" dirty="0" smtClean="0"/>
              <a:t>Error print shows the ID ( [2] = mtp1 Id 2)</a:t>
            </a: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[ERR] ftmod_sangoma_ss7_logger.c:87 sng_ss7-&gt;[THROTTLED][2]received 2 errors since last read; total errors since start 7</a:t>
            </a:r>
          </a:p>
          <a:p>
            <a:pPr>
              <a:buNone/>
            </a:pPr>
            <a:r>
              <a:rPr lang="en-US" sz="1600" dirty="0" smtClean="0"/>
              <a:t>[ERR] ftmod_sangoma_ss7_logger.c:87 sng_ss7-&gt;[THROTTLED][2]Rx ABORT error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Errors (SUERMS)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 Scenario #1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76200" y="1554163"/>
          <a:ext cx="9047431" cy="4313237"/>
        </p:xfrm>
        <a:graphic>
          <a:graphicData uri="http://schemas.openxmlformats.org/presentationml/2006/ole">
            <p:oleObj spid="_x0000_s1028" name="Worksheet" r:id="rId3" imgW="13744575" imgH="6553248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 Scenario #2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76200" y="1468252"/>
          <a:ext cx="9067800" cy="4322948"/>
        </p:xfrm>
        <a:graphic>
          <a:graphicData uri="http://schemas.openxmlformats.org/presentationml/2006/ole">
            <p:oleObj spid="_x0000_s2051" name="Worksheet" r:id="rId3" imgW="13744575" imgH="6553248" progId="Excel.Sheet.8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 Scenario #3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6200" y="1600200"/>
          <a:ext cx="8950864" cy="4267200"/>
        </p:xfrm>
        <a:graphic>
          <a:graphicData uri="http://schemas.openxmlformats.org/presentationml/2006/ole">
            <p:oleObj spid="_x0000_s3075" name="Worksheet" r:id="rId3" imgW="13744575" imgH="6553248" progId="Excel.Sheet.8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dirty="0" smtClean="0"/>
              <a:t>[default]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host     =&gt; 127.0.0.1</a:t>
            </a:r>
          </a:p>
          <a:p>
            <a:pPr>
              <a:buNone/>
            </a:pPr>
            <a:r>
              <a:rPr lang="en-US" dirty="0" smtClean="0"/>
              <a:t>port     =&gt; 8821</a:t>
            </a:r>
          </a:p>
          <a:p>
            <a:pPr>
              <a:buNone/>
            </a:pPr>
            <a:r>
              <a:rPr lang="en-US" dirty="0" smtClean="0"/>
              <a:t>password =&gt; </a:t>
            </a:r>
            <a:r>
              <a:rPr lang="en-US" dirty="0" err="1" smtClean="0"/>
              <a:t>ClueCon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debug    =&gt; 2</a:t>
            </a:r>
          </a:p>
          <a:p>
            <a:pPr>
              <a:buNone/>
            </a:pPr>
            <a:r>
              <a:rPr lang="en-US" dirty="0" err="1" smtClean="0"/>
              <a:t>loglevel</a:t>
            </a:r>
            <a:r>
              <a:rPr lang="en-US" dirty="0" smtClean="0"/>
              <a:t> =&gt; info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key_f1 =&gt; /log 7</a:t>
            </a:r>
          </a:p>
          <a:p>
            <a:pPr>
              <a:buNone/>
            </a:pPr>
            <a:r>
              <a:rPr lang="en-US" dirty="0" smtClean="0"/>
              <a:t>key_f2 =&gt; /log 6</a:t>
            </a:r>
          </a:p>
          <a:p>
            <a:pPr>
              <a:buNone/>
            </a:pPr>
            <a:r>
              <a:rPr lang="en-US" dirty="0" smtClean="0"/>
              <a:t>key_f3 =&gt; </a:t>
            </a:r>
            <a:r>
              <a:rPr lang="en-US" dirty="0" err="1" smtClean="0"/>
              <a:t>ftdm</a:t>
            </a:r>
            <a:r>
              <a:rPr lang="en-US" dirty="0" smtClean="0"/>
              <a:t> ss7 show status mtp3 </a:t>
            </a:r>
            <a:r>
              <a:rPr lang="en-US" dirty="0" err="1" smtClean="0"/>
              <a:t>mtp3</a:t>
            </a:r>
            <a:r>
              <a:rPr lang="en-US" dirty="0" smtClean="0"/>
              <a:t>-1</a:t>
            </a:r>
          </a:p>
          <a:p>
            <a:pPr>
              <a:buNone/>
            </a:pPr>
            <a:r>
              <a:rPr lang="en-US" dirty="0" smtClean="0"/>
              <a:t>key_f4 =&gt; </a:t>
            </a:r>
            <a:r>
              <a:rPr lang="en-US" dirty="0" err="1" smtClean="0"/>
              <a:t>ftdm</a:t>
            </a:r>
            <a:r>
              <a:rPr lang="en-US" dirty="0" smtClean="0"/>
              <a:t> ss7 show status mtp3 </a:t>
            </a:r>
            <a:r>
              <a:rPr lang="en-US" dirty="0" err="1" smtClean="0"/>
              <a:t>mtp3</a:t>
            </a:r>
            <a:r>
              <a:rPr lang="en-US" dirty="0" smtClean="0"/>
              <a:t>-2</a:t>
            </a:r>
          </a:p>
          <a:p>
            <a:pPr>
              <a:buNone/>
            </a:pPr>
            <a:r>
              <a:rPr lang="en-US" dirty="0" smtClean="0"/>
              <a:t>key_f5 =&gt; </a:t>
            </a:r>
            <a:r>
              <a:rPr lang="en-US" dirty="0" err="1" smtClean="0"/>
              <a:t>ftdm</a:t>
            </a:r>
            <a:r>
              <a:rPr lang="en-US" dirty="0" smtClean="0"/>
              <a:t> ss7 show status mtp3 </a:t>
            </a:r>
            <a:r>
              <a:rPr lang="en-US" dirty="0" err="1" smtClean="0"/>
              <a:t>mtp3</a:t>
            </a:r>
            <a:r>
              <a:rPr lang="en-US" dirty="0" smtClean="0"/>
              <a:t>-3</a:t>
            </a:r>
          </a:p>
          <a:p>
            <a:pPr>
              <a:buNone/>
            </a:pPr>
            <a:r>
              <a:rPr lang="en-US" dirty="0" smtClean="0"/>
              <a:t>key_f6 =&gt; </a:t>
            </a:r>
            <a:r>
              <a:rPr lang="en-US" dirty="0" err="1" smtClean="0"/>
              <a:t>ftdm</a:t>
            </a:r>
            <a:r>
              <a:rPr lang="en-US" dirty="0" smtClean="0"/>
              <a:t> ss7 show status span 1 </a:t>
            </a:r>
            <a:r>
              <a:rPr lang="en-US" dirty="0" err="1" smtClean="0"/>
              <a:t>chan</a:t>
            </a:r>
            <a:r>
              <a:rPr lang="en-US" dirty="0" smtClean="0"/>
              <a:t> 0</a:t>
            </a:r>
          </a:p>
          <a:p>
            <a:pPr>
              <a:buNone/>
            </a:pPr>
            <a:r>
              <a:rPr lang="en-US" dirty="0" smtClean="0"/>
              <a:t>key_f7 =&gt; </a:t>
            </a:r>
            <a:r>
              <a:rPr lang="en-US" dirty="0" err="1" smtClean="0"/>
              <a:t>ftdm</a:t>
            </a:r>
            <a:r>
              <a:rPr lang="en-US" dirty="0" smtClean="0"/>
              <a:t> ss7 show status span 2 </a:t>
            </a:r>
            <a:r>
              <a:rPr lang="en-US" dirty="0" err="1" smtClean="0"/>
              <a:t>chan</a:t>
            </a:r>
            <a:r>
              <a:rPr lang="en-US" dirty="0" smtClean="0"/>
              <a:t> 0</a:t>
            </a:r>
          </a:p>
          <a:p>
            <a:pPr>
              <a:buNone/>
            </a:pPr>
            <a:r>
              <a:rPr lang="en-US" dirty="0" smtClean="0"/>
              <a:t>key_f8 =&gt; </a:t>
            </a:r>
            <a:r>
              <a:rPr lang="en-US" dirty="0" err="1" smtClean="0"/>
              <a:t>ftdm</a:t>
            </a:r>
            <a:r>
              <a:rPr lang="en-US" dirty="0" smtClean="0"/>
              <a:t> ss7 show status span 3 </a:t>
            </a:r>
            <a:r>
              <a:rPr lang="en-US" dirty="0" err="1" smtClean="0"/>
              <a:t>chan</a:t>
            </a:r>
            <a:r>
              <a:rPr lang="en-US" dirty="0" smtClean="0"/>
              <a:t> 0</a:t>
            </a:r>
          </a:p>
          <a:p>
            <a:pPr>
              <a:buNone/>
            </a:pPr>
            <a:r>
              <a:rPr lang="en-US" dirty="0" smtClean="0"/>
              <a:t>key_f9 =&gt; </a:t>
            </a:r>
            <a:r>
              <a:rPr lang="en-US" dirty="0" err="1" smtClean="0"/>
              <a:t>ftdm</a:t>
            </a:r>
            <a:r>
              <a:rPr lang="en-US" dirty="0" smtClean="0"/>
              <a:t> ss7 show status span 4 </a:t>
            </a:r>
            <a:r>
              <a:rPr lang="en-US" dirty="0" err="1" smtClean="0"/>
              <a:t>chan</a:t>
            </a:r>
            <a:r>
              <a:rPr lang="en-US" dirty="0" smtClean="0"/>
              <a:t> 0</a:t>
            </a:r>
          </a:p>
          <a:p>
            <a:pPr>
              <a:buNone/>
            </a:pPr>
            <a:r>
              <a:rPr lang="en-US" dirty="0" smtClean="0"/>
              <a:t>key_f10 =&gt;</a:t>
            </a:r>
          </a:p>
          <a:p>
            <a:pPr>
              <a:buNone/>
            </a:pPr>
            <a:r>
              <a:rPr lang="en-US" dirty="0" smtClean="0"/>
              <a:t>key_f11 =&gt;</a:t>
            </a:r>
          </a:p>
          <a:p>
            <a:pPr>
              <a:buNone/>
            </a:pPr>
            <a:r>
              <a:rPr lang="en-US" dirty="0" smtClean="0"/>
              <a:t>key_f12 =&gt; version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 - .</a:t>
            </a:r>
            <a:r>
              <a:rPr lang="en-US" dirty="0" err="1" smtClean="0"/>
              <a:t>smg_cli_conf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you.</a:t>
            </a:r>
            <a:br>
              <a:rPr lang="en-US" dirty="0" smtClean="0"/>
            </a:br>
            <a:endParaRPr lang="en-US" sz="1600" cap="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PT_Template_Oct-2007-Section1 2">
    <a:dk1>
      <a:srgbClr val="000000"/>
    </a:dk1>
    <a:lt1>
      <a:srgbClr val="FFFFFF"/>
    </a:lt1>
    <a:dk2>
      <a:srgbClr val="000000"/>
    </a:dk2>
    <a:lt2>
      <a:srgbClr val="918F90"/>
    </a:lt2>
    <a:accent1>
      <a:srgbClr val="F79910"/>
    </a:accent1>
    <a:accent2>
      <a:srgbClr val="560E78"/>
    </a:accent2>
    <a:accent3>
      <a:srgbClr val="FFFFFF"/>
    </a:accent3>
    <a:accent4>
      <a:srgbClr val="000000"/>
    </a:accent4>
    <a:accent5>
      <a:srgbClr val="FACAAA"/>
    </a:accent5>
    <a:accent6>
      <a:srgbClr val="4D0C6C"/>
    </a:accent6>
    <a:hlink>
      <a:srgbClr val="1C98C3"/>
    </a:hlink>
    <a:folHlink>
      <a:srgbClr val="659A1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1770</TotalTime>
  <Words>288</Words>
  <Application>Microsoft Office PowerPoint</Application>
  <PresentationFormat>On-screen Show (4:3)</PresentationFormat>
  <Paragraphs>90</Paragraphs>
  <Slides>10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Custom Design</vt:lpstr>
      <vt:lpstr>Worksheet</vt:lpstr>
      <vt:lpstr>Introduction to SS7 – Part 3</vt:lpstr>
      <vt:lpstr>SMG-SS7 Architecture</vt:lpstr>
      <vt:lpstr>SS7 Questionnaire </vt:lpstr>
      <vt:lpstr>Link Errors (SUERMS)</vt:lpstr>
      <vt:lpstr>Setup Scenario #1</vt:lpstr>
      <vt:lpstr>Setup Scenario #2</vt:lpstr>
      <vt:lpstr>Setup Scenario #3</vt:lpstr>
      <vt:lpstr>Appendix - .smg_cli_conf</vt:lpstr>
      <vt:lpstr>Thank you. </vt:lpstr>
      <vt:lpstr>Slide 10</vt:lpstr>
    </vt:vector>
  </TitlesOfParts>
  <Company>Sangoma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grace</dc:creator>
  <cp:lastModifiedBy>Konrad Hammel</cp:lastModifiedBy>
  <cp:revision>207</cp:revision>
  <dcterms:created xsi:type="dcterms:W3CDTF">2008-10-15T15:26:30Z</dcterms:created>
  <dcterms:modified xsi:type="dcterms:W3CDTF">2011-03-30T18:29:15Z</dcterms:modified>
</cp:coreProperties>
</file>