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6" r:id="rId12"/>
    <p:sldId id="287" r:id="rId13"/>
    <p:sldId id="288" r:id="rId14"/>
    <p:sldId id="289" r:id="rId15"/>
    <p:sldId id="290" r:id="rId16"/>
    <p:sldId id="293" r:id="rId17"/>
    <p:sldId id="291" r:id="rId18"/>
    <p:sldId id="292" r:id="rId19"/>
    <p:sldId id="295" r:id="rId20"/>
    <p:sldId id="294" r:id="rId21"/>
    <p:sldId id="270" r:id="rId22"/>
    <p:sldId id="271" r:id="rId23"/>
  </p:sldIdLst>
  <p:sldSz cx="9144000" cy="6858000" type="screen4x3"/>
  <p:notesSz cx="7137400" cy="9423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A6"/>
    <a:srgbClr val="6E9E2E"/>
    <a:srgbClr val="80848A"/>
    <a:srgbClr val="00588D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8" autoAdjust="0"/>
  </p:normalViewPr>
  <p:slideViewPr>
    <p:cSldViewPr>
      <p:cViewPr>
        <p:scale>
          <a:sx n="70" d="100"/>
          <a:sy n="70" d="100"/>
        </p:scale>
        <p:origin x="-1560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92873" cy="471170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42875" y="0"/>
            <a:ext cx="3092873" cy="471170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r">
              <a:defRPr sz="1200"/>
            </a:lvl1pPr>
          </a:lstStyle>
          <a:p>
            <a:fld id="{543F360E-90F4-4CF8-AD68-D380C6D0B9BF}" type="datetime1">
              <a:rPr lang="en-US" smtClean="0"/>
              <a:pPr/>
              <a:t>3/24/2011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50595"/>
            <a:ext cx="3092873" cy="471170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42875" y="8950595"/>
            <a:ext cx="3092873" cy="471170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r">
              <a:defRPr sz="1200"/>
            </a:lvl1pPr>
          </a:lstStyle>
          <a:p>
            <a:fld id="{76C648CF-5A25-4EBD-A035-CE5217641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2873" cy="47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31" tIns="47316" rIns="94631" bIns="473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42875" y="0"/>
            <a:ext cx="3092873" cy="47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31" tIns="47316" rIns="94631" bIns="473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DDE896-FBD9-4F3F-BD29-05E97D063D97}" type="datetime1">
              <a:rPr lang="en-US" smtClean="0"/>
              <a:pPr/>
              <a:t>3/24/2011</a:t>
            </a:fld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2850" y="706438"/>
            <a:ext cx="4711700" cy="3533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3740" y="4476115"/>
            <a:ext cx="5709920" cy="424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31" tIns="47316" rIns="94631" bIns="473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50595"/>
            <a:ext cx="3092873" cy="47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31" tIns="47316" rIns="94631" bIns="473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42875" y="8950595"/>
            <a:ext cx="3092873" cy="47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31" tIns="47316" rIns="94631" bIns="473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5967446-AD82-4B7E-AD71-20F6E66A3894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77608E-A9C4-437B-A8E8-20718BEDEF6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69B620C-DAC5-4BD2-918A-54F5ACEB85DD}" type="datetime1">
              <a:rPr lang="en-US" smtClean="0"/>
              <a:pPr/>
              <a:t>3/24/2011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3/24/2011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48D3D9E-437F-40AA-B7F4-DDD2DBEE5E36}" type="datetime1">
              <a:rPr lang="en-US" smtClean="0"/>
              <a:pPr/>
              <a:t>3/24/2011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3/24/2011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3/24/2011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3/24/2011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3/24/2011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3/24/2011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3/24/2011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3/24/2011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3/24/2011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3/24/2011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PPT_Template_titl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71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14400" y="1981200"/>
            <a:ext cx="7772400" cy="1470025"/>
          </a:xfrm>
          <a:noFill/>
        </p:spPr>
        <p:txBody>
          <a:bodyPr anchor="b" anchorCtr="0">
            <a:normAutofit/>
          </a:bodyPr>
          <a:lstStyle>
            <a:lvl1pPr algn="r">
              <a:defRPr sz="3200" b="1">
                <a:solidFill>
                  <a:srgbClr val="005DA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286000" y="3460750"/>
            <a:ext cx="6400800" cy="73025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210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PowerPoint Template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PowerPoint Template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Template_vertica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PowerPoint Template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Template_blank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PowerPoint Template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reen Sa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Template_blank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_Template_blank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PowerPoint Template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12"/>
          <p:cNvSpPr>
            <a:spLocks noGrp="1"/>
          </p:cNvSpPr>
          <p:nvPr>
            <p:ph sz="quarter" idx="14"/>
          </p:nvPr>
        </p:nvSpPr>
        <p:spPr>
          <a:xfrm>
            <a:off x="1828800" y="609600"/>
            <a:ext cx="5486400" cy="41148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_Template_blank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5334000"/>
            <a:ext cx="3886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PowerPoint Template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67262"/>
            <a:ext cx="3886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724400" y="4767072"/>
            <a:ext cx="3886200" cy="566928"/>
          </a:xfrm>
        </p:spPr>
        <p:txBody>
          <a:bodyPr anchor="b"/>
          <a:lstStyle>
            <a:lvl1pPr>
              <a:buNone/>
              <a:defRPr sz="2000" b="1">
                <a:solidFill>
                  <a:srgbClr val="005DA6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5"/>
          </p:nvPr>
        </p:nvSpPr>
        <p:spPr>
          <a:xfrm>
            <a:off x="4724400" y="5334000"/>
            <a:ext cx="3886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533400" y="1066800"/>
            <a:ext cx="3886200" cy="3657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4" name="Content Placeholder 12"/>
          <p:cNvSpPr>
            <a:spLocks noGrp="1"/>
          </p:cNvSpPr>
          <p:nvPr>
            <p:ph sz="quarter" idx="17"/>
          </p:nvPr>
        </p:nvSpPr>
        <p:spPr>
          <a:xfrm>
            <a:off x="4724400" y="1066800"/>
            <a:ext cx="3886200" cy="3657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New PowerPoint Template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PowerPoint Template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PowerPoint Template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PowerPoint Template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PT_Template_body3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0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324600"/>
            <a:ext cx="518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New PowerPoint Template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3246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66" r:id="rId3"/>
    <p:sldLayoutId id="2147483660" r:id="rId4"/>
    <p:sldLayoutId id="2147483665" r:id="rId5"/>
    <p:sldLayoutId id="2147483653" r:id="rId6"/>
    <p:sldLayoutId id="2147483655" r:id="rId7"/>
    <p:sldLayoutId id="2147483656" r:id="rId8"/>
    <p:sldLayoutId id="2147483659" r:id="rId9"/>
    <p:sldLayoutId id="2147483657" r:id="rId10"/>
    <p:sldLayoutId id="2147483661" r:id="rId11"/>
    <p:sldLayoutId id="2147483662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5DA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SS7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Konrad Hammel</a:t>
            </a:r>
          </a:p>
          <a:p>
            <a:r>
              <a:rPr lang="en-US" dirty="0" smtClean="0"/>
              <a:t>Sangoma Technologies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sic Network-A-C-B-D-E-F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24907" y="1600200"/>
            <a:ext cx="5094186" cy="45259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SS7 Link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SS7 Stack layers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76400" y="5410200"/>
            <a:ext cx="2743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MTP1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76400" y="4648200"/>
            <a:ext cx="2743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MTP2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76400" y="3886200"/>
            <a:ext cx="2743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MTP3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676400" y="1600200"/>
            <a:ext cx="1280160" cy="2221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ISUP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139440" y="3124200"/>
            <a:ext cx="128016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SCCP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724400" y="5410200"/>
            <a:ext cx="1828800" cy="685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Physical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724400" y="4648200"/>
            <a:ext cx="1828800" cy="685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Link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724400" y="3886200"/>
            <a:ext cx="1828800" cy="70104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724400" y="2362200"/>
            <a:ext cx="1828800" cy="1447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Presentation</a:t>
            </a:r>
          </a:p>
          <a:p>
            <a:pPr algn="ctr"/>
            <a:r>
              <a:rPr lang="en-US" dirty="0" smtClean="0"/>
              <a:t>Transport</a:t>
            </a:r>
          </a:p>
          <a:p>
            <a:pPr algn="ctr"/>
            <a:r>
              <a:rPr lang="en-US" dirty="0" smtClean="0"/>
              <a:t>Session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24400" y="1600200"/>
            <a:ext cx="1828800" cy="685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139440" y="2362200"/>
            <a:ext cx="128016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TCAP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139440" y="1600200"/>
            <a:ext cx="128016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MAP/INAP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MTP Layers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MTP2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 Link Layer Protocol</a:t>
            </a:r>
          </a:p>
          <a:p>
            <a:r>
              <a:rPr lang="en-US" dirty="0" smtClean="0"/>
              <a:t>Ensures reliable communications on a signaling link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Error checking, flow control, and sequence checking</a:t>
            </a:r>
          </a:p>
          <a:p>
            <a:r>
              <a:rPr lang="en-US" dirty="0" smtClean="0"/>
              <a:t>Defined in ITU Q.702, Q.703.  ANSI equivalents exist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MTP3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Network Layer Protocol</a:t>
            </a:r>
          </a:p>
          <a:p>
            <a:r>
              <a:rPr lang="en-US" dirty="0" smtClean="0"/>
              <a:t>Ensures reliable communications to other nodes in the network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Addressing, routing, and congestion control</a:t>
            </a:r>
          </a:p>
          <a:p>
            <a:r>
              <a:rPr lang="en-US" dirty="0" smtClean="0"/>
              <a:t>Defined in ITU Q.703, Q.704. ANSI equivalents exist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MTP2 </a:t>
            </a:r>
            <a:r>
              <a:rPr lang="en-US" dirty="0" smtClean="0"/>
              <a:t>Messages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8600" y="1535668"/>
            <a:ext cx="13716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BSN/BIB</a:t>
            </a:r>
          </a:p>
          <a:p>
            <a:pPr algn="ctr"/>
            <a:r>
              <a:rPr lang="en-US" dirty="0" smtClean="0"/>
              <a:t>7 bits/1 bit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76400" y="1535668"/>
            <a:ext cx="13716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FSN/FIB</a:t>
            </a:r>
          </a:p>
          <a:p>
            <a:pPr algn="ctr"/>
            <a:r>
              <a:rPr lang="en-US" dirty="0" smtClean="0"/>
              <a:t>7 bits/1 bit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124200" y="1535668"/>
            <a:ext cx="13716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LI/Spare</a:t>
            </a:r>
          </a:p>
          <a:p>
            <a:pPr algn="ctr"/>
            <a:r>
              <a:rPr lang="en-US" dirty="0" smtClean="0"/>
              <a:t>6 bits/2bits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72000" y="1535668"/>
            <a:ext cx="13716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CRC</a:t>
            </a:r>
          </a:p>
          <a:p>
            <a:pPr algn="ctr"/>
            <a:r>
              <a:rPr lang="en-US" dirty="0" smtClean="0"/>
              <a:t>16 bits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28600" y="3135868"/>
            <a:ext cx="13716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BSN/BIB</a:t>
            </a:r>
          </a:p>
          <a:p>
            <a:pPr algn="ctr"/>
            <a:r>
              <a:rPr lang="en-US" dirty="0" smtClean="0"/>
              <a:t>7 bits/1 bit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76400" y="3135868"/>
            <a:ext cx="13716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FSN/FIB</a:t>
            </a:r>
          </a:p>
          <a:p>
            <a:pPr algn="ctr"/>
            <a:r>
              <a:rPr lang="en-US" dirty="0" smtClean="0"/>
              <a:t>7 bits/1 bit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124200" y="3135868"/>
            <a:ext cx="13716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LI/Spare</a:t>
            </a:r>
          </a:p>
          <a:p>
            <a:pPr algn="ctr"/>
            <a:r>
              <a:rPr lang="en-US" dirty="0" smtClean="0"/>
              <a:t>6 bits/2bit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019800" y="3135868"/>
            <a:ext cx="13716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CRC</a:t>
            </a:r>
          </a:p>
          <a:p>
            <a:pPr algn="ctr"/>
            <a:r>
              <a:rPr lang="en-US" dirty="0" smtClean="0"/>
              <a:t>16 bits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572000" y="3135868"/>
            <a:ext cx="13716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SF</a:t>
            </a:r>
          </a:p>
          <a:p>
            <a:pPr algn="ctr"/>
            <a:r>
              <a:rPr lang="en-US" dirty="0" smtClean="0"/>
              <a:t>8/16 bits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28600" y="4583668"/>
            <a:ext cx="13716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BSN/BIB</a:t>
            </a:r>
          </a:p>
          <a:p>
            <a:pPr algn="ctr"/>
            <a:r>
              <a:rPr lang="en-US" dirty="0" smtClean="0"/>
              <a:t>7 bits/1 bit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676400" y="4583668"/>
            <a:ext cx="13716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FSN/FIB</a:t>
            </a:r>
          </a:p>
          <a:p>
            <a:pPr algn="ctr"/>
            <a:r>
              <a:rPr lang="en-US" dirty="0" smtClean="0"/>
              <a:t>7 bits/1 bit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124200" y="4583668"/>
            <a:ext cx="13716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LI/Spare</a:t>
            </a:r>
          </a:p>
          <a:p>
            <a:pPr algn="ctr"/>
            <a:r>
              <a:rPr lang="en-US" dirty="0" smtClean="0"/>
              <a:t>6 bits/2bits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467600" y="4583668"/>
            <a:ext cx="13716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CRC</a:t>
            </a:r>
          </a:p>
          <a:p>
            <a:pPr algn="ctr"/>
            <a:r>
              <a:rPr lang="en-US" dirty="0" smtClean="0"/>
              <a:t>16 bits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572000" y="4583668"/>
            <a:ext cx="13716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SIO</a:t>
            </a:r>
          </a:p>
          <a:p>
            <a:pPr algn="ctr"/>
            <a:r>
              <a:rPr lang="en-US" dirty="0" smtClean="0"/>
              <a:t>8 bits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019800" y="4583668"/>
            <a:ext cx="13716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SIF</a:t>
            </a:r>
          </a:p>
          <a:p>
            <a:pPr algn="ctr"/>
            <a:r>
              <a:rPr lang="en-US" dirty="0" smtClean="0"/>
              <a:t>&gt;=24 bits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8600" y="2526268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FISU – Fill In Signal Unit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28600" y="4050268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LSSU – Link Status Signal Unit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28600" y="5498068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MSU– Message Signal Unit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BSN</a:t>
            </a:r>
          </a:p>
          <a:p>
            <a:pPr lvl="1"/>
            <a:r>
              <a:rPr lang="en-US" dirty="0" smtClean="0"/>
              <a:t>Backwards Sequence Number</a:t>
            </a:r>
          </a:p>
          <a:p>
            <a:pPr lvl="1"/>
            <a:r>
              <a:rPr lang="en-US" dirty="0" smtClean="0"/>
              <a:t>Increments to acknowledge reception of a valid frame</a:t>
            </a:r>
          </a:p>
          <a:p>
            <a:r>
              <a:rPr lang="en-US" dirty="0" smtClean="0"/>
              <a:t>BIB</a:t>
            </a:r>
          </a:p>
          <a:p>
            <a:pPr lvl="1"/>
            <a:r>
              <a:rPr lang="en-US" dirty="0" smtClean="0"/>
              <a:t>Backward Indicator Bit</a:t>
            </a:r>
          </a:p>
          <a:p>
            <a:pPr lvl="1"/>
            <a:r>
              <a:rPr lang="en-US" dirty="0" smtClean="0"/>
              <a:t>Toggles to indicate negative acknowledgement of the last frame</a:t>
            </a:r>
          </a:p>
          <a:p>
            <a:r>
              <a:rPr lang="en-US" dirty="0" smtClean="0"/>
              <a:t>FSN</a:t>
            </a:r>
          </a:p>
          <a:p>
            <a:pPr lvl="1"/>
            <a:r>
              <a:rPr lang="en-US" dirty="0" smtClean="0"/>
              <a:t>Forward Sequence Number</a:t>
            </a:r>
          </a:p>
          <a:p>
            <a:pPr lvl="1"/>
            <a:r>
              <a:rPr lang="en-US" dirty="0" smtClean="0"/>
              <a:t>Increments to indicated transmission of a valid frame</a:t>
            </a:r>
          </a:p>
          <a:p>
            <a:r>
              <a:rPr lang="en-US" dirty="0" smtClean="0"/>
              <a:t>FIB</a:t>
            </a:r>
          </a:p>
          <a:p>
            <a:pPr lvl="1"/>
            <a:r>
              <a:rPr lang="en-US" dirty="0" smtClean="0"/>
              <a:t>Forward Indicator Bit</a:t>
            </a:r>
          </a:p>
          <a:p>
            <a:pPr lvl="1"/>
            <a:r>
              <a:rPr lang="en-US" dirty="0" smtClean="0"/>
              <a:t>Toggles to indicate the beginning of retransmission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MTP Messages - Continued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LI</a:t>
            </a:r>
          </a:p>
          <a:p>
            <a:pPr lvl="1"/>
            <a:r>
              <a:rPr lang="en-US" dirty="0" smtClean="0"/>
              <a:t>Length Indicator</a:t>
            </a:r>
          </a:p>
          <a:p>
            <a:pPr lvl="1"/>
            <a:r>
              <a:rPr lang="en-US" dirty="0" smtClean="0"/>
              <a:t> 0 = FISU, 1-2 = LSSU, &gt;2 = MSU</a:t>
            </a:r>
          </a:p>
          <a:p>
            <a:r>
              <a:rPr lang="en-US" dirty="0" smtClean="0"/>
              <a:t>SF</a:t>
            </a:r>
          </a:p>
          <a:p>
            <a:pPr lvl="1"/>
            <a:r>
              <a:rPr lang="en-US" dirty="0" smtClean="0"/>
              <a:t>Status Field</a:t>
            </a:r>
          </a:p>
          <a:p>
            <a:pPr lvl="1"/>
            <a:r>
              <a:rPr lang="en-US" dirty="0" smtClean="0"/>
              <a:t>Indicates state of link alignment</a:t>
            </a:r>
          </a:p>
          <a:p>
            <a:r>
              <a:rPr lang="en-US" dirty="0" smtClean="0"/>
              <a:t>SIO</a:t>
            </a:r>
          </a:p>
          <a:p>
            <a:pPr lvl="1"/>
            <a:r>
              <a:rPr lang="en-US" dirty="0" smtClean="0"/>
              <a:t>Service Information Octet</a:t>
            </a:r>
          </a:p>
          <a:p>
            <a:pPr lvl="1"/>
            <a:r>
              <a:rPr lang="en-US" dirty="0" smtClean="0"/>
              <a:t>Indicates type of layer 4 frame</a:t>
            </a:r>
          </a:p>
          <a:p>
            <a:r>
              <a:rPr lang="en-US" dirty="0" smtClean="0"/>
              <a:t>SIF</a:t>
            </a:r>
          </a:p>
          <a:p>
            <a:pPr lvl="1"/>
            <a:r>
              <a:rPr lang="en-US" dirty="0" smtClean="0"/>
              <a:t>Service Information Field</a:t>
            </a:r>
          </a:p>
          <a:p>
            <a:pPr lvl="1"/>
            <a:r>
              <a:rPr lang="en-US" dirty="0" smtClean="0"/>
              <a:t>Layer 4 data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MTP Messages - Continued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idle the signaling link and keep track of transmitted and received frames</a:t>
            </a:r>
          </a:p>
          <a:p>
            <a:r>
              <a:rPr lang="en-US" dirty="0" smtClean="0"/>
              <a:t>Even though HDLC framing is used on signaling linking frames; MTP does not allow for more then 2-3 idle flags to be transmitted, instead FISU frames are transmitted repeatedly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FISU Frames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Used to sync the state machines on both sides of the link</a:t>
            </a:r>
          </a:p>
          <a:p>
            <a:r>
              <a:rPr lang="en-US" dirty="0" smtClean="0"/>
              <a:t>Frame length can be 1 or 2 (normally 1 and normally switches are supposed to be compatible with both)</a:t>
            </a:r>
          </a:p>
          <a:p>
            <a:r>
              <a:rPr lang="en-US" dirty="0" smtClean="0"/>
              <a:t>6 types of frames identified by the value of the status field (Status Indication X)</a:t>
            </a:r>
          </a:p>
          <a:p>
            <a:r>
              <a:rPr lang="en-US" dirty="0" smtClean="0"/>
              <a:t>Service Information </a:t>
            </a:r>
            <a:r>
              <a:rPr lang="en-US" dirty="0" smtClean="0"/>
              <a:t>Octet (ITU Q.703, 11.1.3, page 23): </a:t>
            </a:r>
            <a:endParaRPr lang="en-US" dirty="0" smtClean="0"/>
          </a:p>
          <a:p>
            <a:pPr lvl="1"/>
            <a:r>
              <a:rPr lang="en-US" dirty="0" smtClean="0"/>
              <a:t>0, SIO, “out of alignment”</a:t>
            </a:r>
          </a:p>
          <a:p>
            <a:pPr lvl="1"/>
            <a:r>
              <a:rPr lang="en-US" dirty="0" smtClean="0"/>
              <a:t>1, SIN, “normal alignment”</a:t>
            </a:r>
          </a:p>
          <a:p>
            <a:pPr lvl="1"/>
            <a:r>
              <a:rPr lang="en-US" dirty="0" smtClean="0"/>
              <a:t>2, SIE, “emergency alignment”</a:t>
            </a:r>
          </a:p>
          <a:p>
            <a:pPr lvl="1"/>
            <a:r>
              <a:rPr lang="en-US" dirty="0" smtClean="0"/>
              <a:t>3, SIOS, “out of service”</a:t>
            </a:r>
          </a:p>
          <a:p>
            <a:pPr lvl="1"/>
            <a:r>
              <a:rPr lang="en-US" dirty="0" smtClean="0"/>
              <a:t>4, SIPO, “</a:t>
            </a:r>
            <a:r>
              <a:rPr lang="en-US" dirty="0" smtClean="0"/>
              <a:t>processor outage”</a:t>
            </a:r>
            <a:endParaRPr lang="en-US" dirty="0" smtClean="0"/>
          </a:p>
          <a:p>
            <a:pPr lvl="1"/>
            <a:r>
              <a:rPr lang="en-US" dirty="0" smtClean="0"/>
              <a:t>5, SIB, “busy”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LSSU Frames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r>
              <a:rPr lang="en-US" sz="1800" dirty="0" smtClean="0"/>
              <a:t>Used to carry higher layer traffic (MTP3 </a:t>
            </a:r>
            <a:r>
              <a:rPr lang="en-US" sz="1800" dirty="0" err="1" smtClean="0"/>
              <a:t>mng</a:t>
            </a:r>
            <a:r>
              <a:rPr lang="en-US" sz="1800" dirty="0" smtClean="0"/>
              <a:t>/test, ISUP, SCCP frames)</a:t>
            </a:r>
          </a:p>
          <a:p>
            <a:r>
              <a:rPr lang="en-US" sz="1800" dirty="0" smtClean="0"/>
              <a:t>Service Information Field divides into 2 fields:</a:t>
            </a:r>
          </a:p>
          <a:p>
            <a:pPr lvl="1"/>
            <a:r>
              <a:rPr lang="en-US" sz="1800" dirty="0" smtClean="0"/>
              <a:t>Sub-Service Field, type of layer 4 traffic</a:t>
            </a:r>
          </a:p>
          <a:p>
            <a:pPr lvl="1"/>
            <a:r>
              <a:rPr lang="en-US" sz="1800" dirty="0" smtClean="0"/>
              <a:t>Service Indicator, network indicator (aka NI)</a:t>
            </a:r>
          </a:p>
          <a:p>
            <a:r>
              <a:rPr lang="en-US" sz="1800" dirty="0" smtClean="0"/>
              <a:t>Service Indicator(ITU Q.704, 14.2.1, page 70):</a:t>
            </a:r>
            <a:endParaRPr lang="en-US" sz="1800" dirty="0" smtClean="0"/>
          </a:p>
          <a:p>
            <a:pPr lvl="1"/>
            <a:r>
              <a:rPr lang="en-US" sz="1800" dirty="0" smtClean="0"/>
              <a:t>0, network management messages</a:t>
            </a:r>
          </a:p>
          <a:p>
            <a:pPr lvl="1"/>
            <a:r>
              <a:rPr lang="en-US" sz="1800" dirty="0" smtClean="0"/>
              <a:t>1, network test messages</a:t>
            </a:r>
          </a:p>
          <a:p>
            <a:pPr lvl="1"/>
            <a:r>
              <a:rPr lang="en-US" sz="1800" dirty="0" smtClean="0"/>
              <a:t>3, SCCP</a:t>
            </a:r>
          </a:p>
          <a:p>
            <a:pPr lvl="1"/>
            <a:r>
              <a:rPr lang="en-US" sz="1800" dirty="0" smtClean="0"/>
              <a:t>5, ISUP</a:t>
            </a:r>
          </a:p>
          <a:p>
            <a:r>
              <a:rPr lang="en-US" sz="1800" dirty="0" smtClean="0"/>
              <a:t>Sub-Service Field (ITU Q.704, 14.2.2, page 71):</a:t>
            </a:r>
            <a:endParaRPr lang="en-US" sz="1800" dirty="0" smtClean="0"/>
          </a:p>
          <a:p>
            <a:pPr lvl="1"/>
            <a:r>
              <a:rPr lang="en-US" sz="1800" dirty="0" smtClean="0"/>
              <a:t>0, International Network</a:t>
            </a:r>
          </a:p>
          <a:p>
            <a:pPr lvl="1"/>
            <a:r>
              <a:rPr lang="en-US" sz="1800" dirty="0" smtClean="0"/>
              <a:t>1, Spare (international use only)</a:t>
            </a:r>
          </a:p>
          <a:p>
            <a:pPr lvl="1"/>
            <a:r>
              <a:rPr lang="en-US" sz="1800" dirty="0" smtClean="0"/>
              <a:t>2, National Network</a:t>
            </a:r>
          </a:p>
          <a:p>
            <a:pPr lvl="1"/>
            <a:r>
              <a:rPr lang="en-US" sz="1800" dirty="0" smtClean="0"/>
              <a:t>4, Reserved for national use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MSU Frames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ITU Q.703, Figure 4, page 18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MTP2 State Machine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Signaling System 7</a:t>
            </a:r>
          </a:p>
          <a:p>
            <a:pPr lvl="1"/>
            <a:r>
              <a:rPr lang="en-US" dirty="0" smtClean="0"/>
              <a:t>CCSS7, C7, number 7, CCIS7</a:t>
            </a:r>
          </a:p>
          <a:p>
            <a:r>
              <a:rPr lang="en-US" dirty="0" smtClean="0"/>
              <a:t>Official Standard by ITU in 1980</a:t>
            </a:r>
          </a:p>
          <a:p>
            <a:r>
              <a:rPr lang="en-US" dirty="0" smtClean="0"/>
              <a:t>Common Channel Signaling (CCS)</a:t>
            </a:r>
          </a:p>
          <a:p>
            <a:pPr lvl="1"/>
            <a:r>
              <a:rPr lang="en-US" dirty="0" smtClean="0"/>
              <a:t>Signaling channel, CICs</a:t>
            </a:r>
          </a:p>
          <a:p>
            <a:r>
              <a:rPr lang="en-US" dirty="0" smtClean="0"/>
              <a:t>2 versions…ITU and ANSI</a:t>
            </a:r>
          </a:p>
          <a:p>
            <a:r>
              <a:rPr lang="en-US" dirty="0" smtClean="0"/>
              <a:t>Universal signaling via a suite of sub-protocols</a:t>
            </a:r>
          </a:p>
          <a:p>
            <a:pPr lvl="1"/>
            <a:r>
              <a:rPr lang="en-US" dirty="0" smtClean="0"/>
              <a:t>ISUP, TUP, DUP, etc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SS7?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SUERM/AERM</a:t>
            </a:r>
          </a:p>
          <a:p>
            <a:pPr lvl="1"/>
            <a:r>
              <a:rPr lang="en-US" dirty="0" smtClean="0"/>
              <a:t>Signal Unit/Alignment Error Rate Monitor</a:t>
            </a:r>
          </a:p>
          <a:p>
            <a:r>
              <a:rPr lang="en-US" dirty="0" smtClean="0"/>
              <a:t>PCR</a:t>
            </a:r>
          </a:p>
          <a:p>
            <a:pPr lvl="1"/>
            <a:r>
              <a:rPr lang="en-US" dirty="0" smtClean="0"/>
              <a:t>Preventive Cycle Retransmission Error Correction</a:t>
            </a:r>
          </a:p>
          <a:p>
            <a:r>
              <a:rPr lang="en-US" dirty="0" smtClean="0"/>
              <a:t>BASIC</a:t>
            </a:r>
          </a:p>
          <a:p>
            <a:pPr lvl="1"/>
            <a:r>
              <a:rPr lang="en-US" dirty="0" smtClean="0"/>
              <a:t>Basic Error Correction</a:t>
            </a:r>
          </a:p>
          <a:p>
            <a:r>
              <a:rPr lang="en-US" dirty="0" smtClean="0"/>
              <a:t>SLTM/SLTA</a:t>
            </a:r>
          </a:p>
          <a:p>
            <a:pPr lvl="1"/>
            <a:r>
              <a:rPr lang="en-US" dirty="0" smtClean="0"/>
              <a:t>Signal Link Test Message/Acknowledge</a:t>
            </a:r>
          </a:p>
          <a:p>
            <a:r>
              <a:rPr lang="en-US" dirty="0" smtClean="0"/>
              <a:t>POC</a:t>
            </a:r>
          </a:p>
          <a:p>
            <a:pPr lvl="1"/>
            <a:r>
              <a:rPr lang="en-US" dirty="0" smtClean="0"/>
              <a:t>Processor </a:t>
            </a:r>
            <a:r>
              <a:rPr lang="en-US" dirty="0" smtClean="0"/>
              <a:t>Outage</a:t>
            </a:r>
            <a:endParaRPr lang="en-US" dirty="0" smtClean="0"/>
          </a:p>
          <a:p>
            <a:r>
              <a:rPr lang="en-US" dirty="0" smtClean="0"/>
              <a:t>IAC</a:t>
            </a:r>
          </a:p>
          <a:p>
            <a:pPr lvl="1"/>
            <a:r>
              <a:rPr lang="en-US" dirty="0" smtClean="0"/>
              <a:t>Initial Alignment Control</a:t>
            </a:r>
          </a:p>
          <a:p>
            <a:r>
              <a:rPr lang="en-US" dirty="0" smtClean="0"/>
              <a:t>LSC</a:t>
            </a:r>
          </a:p>
          <a:p>
            <a:pPr lvl="1"/>
            <a:r>
              <a:rPr lang="en-US" dirty="0" smtClean="0"/>
              <a:t>Link State Control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MTP terms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you.</a:t>
            </a:r>
            <a:br>
              <a:rPr lang="en-US" dirty="0" smtClean="0"/>
            </a:br>
            <a:endParaRPr lang="en-US" sz="1600" cap="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types of Switches</a:t>
            </a:r>
          </a:p>
          <a:p>
            <a:r>
              <a:rPr lang="en-US" dirty="0" smtClean="0"/>
              <a:t>Signal Switching Points (SSP)</a:t>
            </a:r>
          </a:p>
          <a:p>
            <a:pPr lvl="1"/>
            <a:r>
              <a:rPr lang="en-US" dirty="0" smtClean="0"/>
              <a:t>Terminate signaling links</a:t>
            </a:r>
          </a:p>
          <a:p>
            <a:pPr lvl="1"/>
            <a:r>
              <a:rPr lang="en-US" dirty="0" smtClean="0"/>
              <a:t>Start, end, and switch calls</a:t>
            </a:r>
          </a:p>
          <a:p>
            <a:r>
              <a:rPr lang="en-US" dirty="0" smtClean="0"/>
              <a:t>Signal Transfer Points (STP)</a:t>
            </a:r>
          </a:p>
          <a:p>
            <a:pPr lvl="1"/>
            <a:r>
              <a:rPr lang="en-US" dirty="0" smtClean="0"/>
              <a:t>Main routing switches</a:t>
            </a:r>
          </a:p>
          <a:p>
            <a:r>
              <a:rPr lang="en-US" dirty="0" smtClean="0"/>
              <a:t>Signal Control Points (SCP)</a:t>
            </a:r>
          </a:p>
          <a:p>
            <a:pPr lvl="1"/>
            <a:r>
              <a:rPr lang="en-US" dirty="0" smtClean="0"/>
              <a:t>Switches attached to Databases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SS7 Network Elements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SS7 Network Elements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Content Placeholder 6" descr="Basic Networ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00112" y="1624806"/>
            <a:ext cx="7343775" cy="4476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Links</a:t>
            </a:r>
          </a:p>
          <a:p>
            <a:pPr lvl="1"/>
            <a:r>
              <a:rPr lang="en-US" dirty="0" smtClean="0"/>
              <a:t>Link between </a:t>
            </a:r>
            <a:r>
              <a:rPr lang="en-US" dirty="0" smtClean="0"/>
              <a:t>an end point and an STP</a:t>
            </a:r>
            <a:endParaRPr lang="en-US" dirty="0" smtClean="0"/>
          </a:p>
          <a:p>
            <a:pPr lvl="1"/>
            <a:r>
              <a:rPr lang="en-US" dirty="0" smtClean="0"/>
              <a:t>“A” stands for Access</a:t>
            </a:r>
          </a:p>
          <a:p>
            <a:pPr lvl="1"/>
            <a:r>
              <a:rPr lang="en-US" dirty="0" smtClean="0"/>
              <a:t>Purpose is to deliver signaling messages</a:t>
            </a:r>
          </a:p>
          <a:p>
            <a:pPr lvl="1"/>
            <a:r>
              <a:rPr lang="en-US" dirty="0" smtClean="0"/>
              <a:t>Connects an SSP to an STP</a:t>
            </a:r>
          </a:p>
          <a:p>
            <a:pPr lvl="1"/>
            <a:r>
              <a:rPr lang="en-US" dirty="0" smtClean="0"/>
              <a:t>Connects an SCP to an STP</a:t>
            </a:r>
          </a:p>
          <a:p>
            <a:r>
              <a:rPr lang="en-US" dirty="0" smtClean="0"/>
              <a:t>C Link</a:t>
            </a:r>
          </a:p>
          <a:p>
            <a:pPr lvl="1"/>
            <a:r>
              <a:rPr lang="en-US" dirty="0" smtClean="0"/>
              <a:t>Link between 2 STPs (making them a “mated” pair)</a:t>
            </a:r>
          </a:p>
          <a:p>
            <a:pPr lvl="1"/>
            <a:r>
              <a:rPr lang="en-US" dirty="0" smtClean="0"/>
              <a:t>“C” stands for Cross Link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SS7 Link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sic Network-A-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00112" y="1624806"/>
            <a:ext cx="7343775" cy="44767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SS7 Link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 Links</a:t>
            </a:r>
          </a:p>
          <a:p>
            <a:pPr lvl="1"/>
            <a:r>
              <a:rPr lang="en-US" dirty="0" smtClean="0"/>
              <a:t>Link between 2 mated STP pairs</a:t>
            </a:r>
          </a:p>
          <a:p>
            <a:pPr lvl="1"/>
            <a:r>
              <a:rPr lang="en-US" dirty="0" smtClean="0"/>
              <a:t>“B” stands for Bridge Link</a:t>
            </a:r>
          </a:p>
          <a:p>
            <a:r>
              <a:rPr lang="en-US" dirty="0" smtClean="0"/>
              <a:t>D Links</a:t>
            </a:r>
          </a:p>
          <a:p>
            <a:pPr lvl="1"/>
            <a:r>
              <a:rPr lang="en-US" dirty="0" smtClean="0"/>
              <a:t>Link between 2 mated STP pairs (different hierarchical levels)</a:t>
            </a:r>
          </a:p>
          <a:p>
            <a:pPr lvl="1"/>
            <a:r>
              <a:rPr lang="en-US" dirty="0" smtClean="0"/>
              <a:t>“D” stands for Diagonal Link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SS7 Link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sic Network-A-C-B-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02331" y="1600200"/>
            <a:ext cx="5739338" cy="45259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SS7 Link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 Links</a:t>
            </a:r>
          </a:p>
          <a:p>
            <a:pPr lvl="1"/>
            <a:r>
              <a:rPr lang="en-US" dirty="0" smtClean="0"/>
              <a:t>Link between an SSP and a secondary mated STP</a:t>
            </a:r>
          </a:p>
          <a:p>
            <a:pPr lvl="1"/>
            <a:r>
              <a:rPr lang="en-US" dirty="0" smtClean="0"/>
              <a:t>“E” stands for Extended Link</a:t>
            </a:r>
          </a:p>
          <a:p>
            <a:r>
              <a:rPr lang="en-US" dirty="0" smtClean="0"/>
              <a:t>F Links</a:t>
            </a:r>
          </a:p>
          <a:p>
            <a:pPr lvl="1"/>
            <a:r>
              <a:rPr lang="en-US" dirty="0" smtClean="0"/>
              <a:t>Link between 2 SSPs</a:t>
            </a:r>
          </a:p>
          <a:p>
            <a:pPr lvl="1"/>
            <a:r>
              <a:rPr lang="en-US" dirty="0" smtClean="0"/>
              <a:t>“F” stands for Fully Associated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SS7 Link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PT_Template_Oct-2007-Section1 2">
    <a:dk1>
      <a:srgbClr val="000000"/>
    </a:dk1>
    <a:lt1>
      <a:srgbClr val="FFFFFF"/>
    </a:lt1>
    <a:dk2>
      <a:srgbClr val="000000"/>
    </a:dk2>
    <a:lt2>
      <a:srgbClr val="918F90"/>
    </a:lt2>
    <a:accent1>
      <a:srgbClr val="F79910"/>
    </a:accent1>
    <a:accent2>
      <a:srgbClr val="560E78"/>
    </a:accent2>
    <a:accent3>
      <a:srgbClr val="FFFFFF"/>
    </a:accent3>
    <a:accent4>
      <a:srgbClr val="000000"/>
    </a:accent4>
    <a:accent5>
      <a:srgbClr val="FACAAA"/>
    </a:accent5>
    <a:accent6>
      <a:srgbClr val="4D0C6C"/>
    </a:accent6>
    <a:hlink>
      <a:srgbClr val="1C98C3"/>
    </a:hlink>
    <a:folHlink>
      <a:srgbClr val="659A1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1045</TotalTime>
  <Words>843</Words>
  <Application>Microsoft Office PowerPoint</Application>
  <PresentationFormat>On-screen Show (4:3)</PresentationFormat>
  <Paragraphs>226</Paragraphs>
  <Slides>22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Custom Design</vt:lpstr>
      <vt:lpstr>Introduction to SS7</vt:lpstr>
      <vt:lpstr>What is SS7?</vt:lpstr>
      <vt:lpstr>SS7 Network Elements</vt:lpstr>
      <vt:lpstr>SS7 Network Elements</vt:lpstr>
      <vt:lpstr>SS7 Link Types</vt:lpstr>
      <vt:lpstr>SS7 Link Types</vt:lpstr>
      <vt:lpstr>SS7 Link Types</vt:lpstr>
      <vt:lpstr>SS7 Link Types</vt:lpstr>
      <vt:lpstr>SS7 Link Types</vt:lpstr>
      <vt:lpstr>SS7 Link Types</vt:lpstr>
      <vt:lpstr>SS7 Stack layers</vt:lpstr>
      <vt:lpstr>MTP Layers</vt:lpstr>
      <vt:lpstr>MTP2 Messages</vt:lpstr>
      <vt:lpstr>MTP Messages - Continued</vt:lpstr>
      <vt:lpstr>MTP Messages - Continued</vt:lpstr>
      <vt:lpstr>FISU Frames</vt:lpstr>
      <vt:lpstr>LSSU Frames</vt:lpstr>
      <vt:lpstr>MSU Frames</vt:lpstr>
      <vt:lpstr>MTP2 State Machine</vt:lpstr>
      <vt:lpstr>Important MTP terms</vt:lpstr>
      <vt:lpstr>Thank you. </vt:lpstr>
      <vt:lpstr>Slide 22</vt:lpstr>
    </vt:vector>
  </TitlesOfParts>
  <Company>Sangoma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grace</dc:creator>
  <cp:lastModifiedBy>Konrad Hammel</cp:lastModifiedBy>
  <cp:revision>143</cp:revision>
  <dcterms:created xsi:type="dcterms:W3CDTF">2008-10-15T15:26:30Z</dcterms:created>
  <dcterms:modified xsi:type="dcterms:W3CDTF">2011-03-24T16:33:24Z</dcterms:modified>
</cp:coreProperties>
</file>