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39"/>
  </p:notesMasterIdLst>
  <p:handoutMasterIdLst>
    <p:handoutMasterId r:id="rId40"/>
  </p:handoutMasterIdLst>
  <p:sldIdLst>
    <p:sldId id="256" r:id="rId2"/>
    <p:sldId id="316" r:id="rId3"/>
    <p:sldId id="272" r:id="rId4"/>
    <p:sldId id="278" r:id="rId5"/>
    <p:sldId id="281" r:id="rId6"/>
    <p:sldId id="283" r:id="rId7"/>
    <p:sldId id="282" r:id="rId8"/>
    <p:sldId id="285" r:id="rId9"/>
    <p:sldId id="287" r:id="rId10"/>
    <p:sldId id="290" r:id="rId11"/>
    <p:sldId id="292" r:id="rId12"/>
    <p:sldId id="293" r:id="rId13"/>
    <p:sldId id="294" r:id="rId14"/>
    <p:sldId id="296" r:id="rId15"/>
    <p:sldId id="295" r:id="rId16"/>
    <p:sldId id="297" r:id="rId17"/>
    <p:sldId id="299" r:id="rId18"/>
    <p:sldId id="298" r:id="rId19"/>
    <p:sldId id="301" r:id="rId20"/>
    <p:sldId id="300" r:id="rId21"/>
    <p:sldId id="304" r:id="rId22"/>
    <p:sldId id="303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3" r:id="rId31"/>
    <p:sldId id="317" r:id="rId32"/>
    <p:sldId id="318" r:id="rId33"/>
    <p:sldId id="315" r:id="rId34"/>
    <p:sldId id="319" r:id="rId35"/>
    <p:sldId id="314" r:id="rId36"/>
    <p:sldId id="270" r:id="rId37"/>
    <p:sldId id="271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DA6"/>
    <a:srgbClr val="6E9E2E"/>
    <a:srgbClr val="80848A"/>
    <a:srgbClr val="00588D"/>
    <a:srgbClr val="00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470" autoAdjust="0"/>
    <p:restoredTop sz="94628" autoAdjust="0"/>
  </p:normalViewPr>
  <p:slideViewPr>
    <p:cSldViewPr>
      <p:cViewPr>
        <p:scale>
          <a:sx n="90" d="100"/>
          <a:sy n="90" d="100"/>
        </p:scale>
        <p:origin x="-1818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9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F360E-90F4-4CF8-AD68-D380C6D0B9BF}" type="datetime1">
              <a:rPr lang="en-US" smtClean="0"/>
              <a:pPr/>
              <a:t>9/28/2009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C648CF-5A25-4EBD-A035-CE52176418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DDE896-FBD9-4F3F-BD29-05E97D063D97}" type="datetime1">
              <a:rPr lang="en-US" smtClean="0"/>
              <a:pPr/>
              <a:t>9/28/2009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5967446-AD82-4B7E-AD71-20F6E66A3894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PPT_Template_titl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914400" y="1981200"/>
            <a:ext cx="7772400" cy="1470025"/>
          </a:xfrm>
          <a:noFill/>
        </p:spPr>
        <p:txBody>
          <a:bodyPr anchor="b" anchorCtr="0">
            <a:normAutofit/>
          </a:bodyPr>
          <a:lstStyle>
            <a:lvl1pPr algn="r">
              <a:defRPr sz="3200" b="1">
                <a:solidFill>
                  <a:srgbClr val="005DA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286000" y="3460750"/>
            <a:ext cx="6400800" cy="730250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2100" b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vertical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reen S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12"/>
          <p:cNvSpPr>
            <a:spLocks noGrp="1"/>
          </p:cNvSpPr>
          <p:nvPr>
            <p:ph sz="quarter" idx="14"/>
          </p:nvPr>
        </p:nvSpPr>
        <p:spPr>
          <a:xfrm>
            <a:off x="1828800" y="609600"/>
            <a:ext cx="5486400" cy="41148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PPT_Template_blank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5334000"/>
            <a:ext cx="3886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67262"/>
            <a:ext cx="3886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4724400" y="4767072"/>
            <a:ext cx="3886200" cy="566928"/>
          </a:xfrm>
        </p:spPr>
        <p:txBody>
          <a:bodyPr anchor="b"/>
          <a:lstStyle>
            <a:lvl1pPr>
              <a:buNone/>
              <a:defRPr sz="2000" b="1">
                <a:solidFill>
                  <a:srgbClr val="005DA6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5"/>
          </p:nvPr>
        </p:nvSpPr>
        <p:spPr>
          <a:xfrm>
            <a:off x="4724400" y="5334000"/>
            <a:ext cx="3886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6"/>
          </p:nvPr>
        </p:nvSpPr>
        <p:spPr>
          <a:xfrm>
            <a:off x="533400" y="1066800"/>
            <a:ext cx="3886200" cy="3657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12"/>
          <p:cNvSpPr>
            <a:spLocks noGrp="1"/>
          </p:cNvSpPr>
          <p:nvPr>
            <p:ph sz="quarter" idx="17"/>
          </p:nvPr>
        </p:nvSpPr>
        <p:spPr>
          <a:xfrm>
            <a:off x="4724400" y="1066800"/>
            <a:ext cx="3886200" cy="365760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PPT_Template_body3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smtClean="0"/>
              <a:t>10/16/2008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0400" y="6324600"/>
            <a:ext cx="518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3246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15551A-4CBD-40C7-AAE7-3D89005C5DA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66" r:id="rId3"/>
    <p:sldLayoutId id="2147483660" r:id="rId4"/>
    <p:sldLayoutId id="2147483665" r:id="rId5"/>
    <p:sldLayoutId id="2147483653" r:id="rId6"/>
    <p:sldLayoutId id="2147483655" r:id="rId7"/>
    <p:sldLayoutId id="2147483656" r:id="rId8"/>
    <p:sldLayoutId id="2147483659" r:id="rId9"/>
    <p:sldLayoutId id="2147483657" r:id="rId10"/>
    <p:sldLayoutId id="2147483661" r:id="rId11"/>
    <p:sldLayoutId id="2147483662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005DA6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ftp://ftp.sangoma.com/linux/current_wanpipe/current-stable.tgz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sangoma.com/files/HardwareInstallationManuals/A400_Manual_Web_r2.pdf" TargetMode="External"/><Relationship Id="rId2" Type="http://schemas.openxmlformats.org/officeDocument/2006/relationships/hyperlink" Target="http://wiki.sangoma.com/files/HardwareInstallationManuals/A200_Manual_Web.pdf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iki.sangoma.com/files/HardwareInstallationManuals/B700_Manual_Web.pdf" TargetMode="External"/><Relationship Id="rId4" Type="http://schemas.openxmlformats.org/officeDocument/2006/relationships/hyperlink" Target="http://wiki.sangoma.com/files/HardwareInstallationManuals/A500_Manual_Web.pdf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 to Sangoma Webinar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Konrad Hammel</a:t>
            </a:r>
          </a:p>
          <a:p>
            <a:r>
              <a:rPr lang="en-US" dirty="0" smtClean="0"/>
              <a:t>Field Applications Engineer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Octasic</a:t>
            </a:r>
            <a:endParaRPr lang="en-US" dirty="0" smtClean="0"/>
          </a:p>
          <a:p>
            <a:pPr lvl="1"/>
            <a:r>
              <a:rPr lang="en-US" dirty="0" smtClean="0"/>
              <a:t>We were first to use their technology</a:t>
            </a:r>
          </a:p>
          <a:p>
            <a:pPr lvl="1"/>
            <a:r>
              <a:rPr lang="en-US" dirty="0" smtClean="0"/>
              <a:t>Telco grade echo cancellers</a:t>
            </a:r>
          </a:p>
          <a:p>
            <a:pPr lvl="1"/>
            <a:r>
              <a:rPr lang="en-US" dirty="0" smtClean="0"/>
              <a:t>128ms tail…anything more and you are having a conversation with your echo</a:t>
            </a:r>
          </a:p>
          <a:p>
            <a:pPr lvl="1"/>
            <a:r>
              <a:rPr lang="en-US" dirty="0" smtClean="0"/>
              <a:t>Fully Independent…no playing around, it just works.</a:t>
            </a:r>
          </a:p>
          <a:p>
            <a:pPr lvl="1"/>
            <a:r>
              <a:rPr lang="en-US" dirty="0" smtClean="0"/>
              <a:t>Fax/Modem Detection</a:t>
            </a:r>
          </a:p>
          <a:p>
            <a:pPr lvl="1"/>
            <a:r>
              <a:rPr lang="en-US" dirty="0" smtClean="0"/>
              <a:t>DTMF Detection and Generation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2" name="Content Placeholder 11" descr="HWEC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562600" y="1676400"/>
            <a:ext cx="2738437" cy="328887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Remora Expansion System</a:t>
            </a:r>
          </a:p>
          <a:p>
            <a:pPr lvl="1"/>
            <a:r>
              <a:rPr lang="en-US" dirty="0" smtClean="0"/>
              <a:t>Simple method to have more ports without using more PCI/</a:t>
            </a:r>
            <a:r>
              <a:rPr lang="en-US" dirty="0" err="1" smtClean="0"/>
              <a:t>PCIe</a:t>
            </a:r>
            <a:r>
              <a:rPr lang="en-US" dirty="0" smtClean="0"/>
              <a:t> slots</a:t>
            </a:r>
          </a:p>
          <a:p>
            <a:pPr lvl="1"/>
            <a:r>
              <a:rPr lang="en-US" dirty="0" smtClean="0"/>
              <a:t>Remora Daughter cards</a:t>
            </a:r>
          </a:p>
          <a:p>
            <a:pPr lvl="1"/>
            <a:r>
              <a:rPr lang="en-US" dirty="0" smtClean="0"/>
              <a:t>2,3,4, and 6 port back planes</a:t>
            </a:r>
          </a:p>
          <a:p>
            <a:pPr lvl="1"/>
            <a:r>
              <a:rPr lang="en-US" dirty="0" smtClean="0"/>
              <a:t>Lowest numbered connector in the back plane is 	port 1</a:t>
            </a:r>
          </a:p>
        </p:txBody>
      </p:sp>
      <p:pic>
        <p:nvPicPr>
          <p:cNvPr id="7" name="Content Placeholder 6" descr="remora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24412" y="1877219"/>
            <a:ext cx="3686175" cy="3971925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Field Upgradable Firmware</a:t>
            </a:r>
          </a:p>
          <a:p>
            <a:pPr lvl="1"/>
            <a:r>
              <a:rPr lang="en-US" dirty="0" smtClean="0"/>
              <a:t>New features can be added in the field</a:t>
            </a:r>
          </a:p>
          <a:p>
            <a:pPr lvl="1"/>
            <a:r>
              <a:rPr lang="en-US" dirty="0" smtClean="0"/>
              <a:t>No ones perfect…fixes bugs too</a:t>
            </a:r>
          </a:p>
          <a:p>
            <a:r>
              <a:rPr lang="en-US" dirty="0" smtClean="0"/>
              <a:t>Crash Proof Firmware</a:t>
            </a:r>
          </a:p>
          <a:p>
            <a:pPr lvl="1"/>
            <a:r>
              <a:rPr lang="en-US" dirty="0" smtClean="0"/>
              <a:t>Primary and Backup firmware</a:t>
            </a:r>
          </a:p>
          <a:p>
            <a:pPr lvl="1"/>
            <a:r>
              <a:rPr lang="en-US" dirty="0" smtClean="0"/>
              <a:t>Select via only jumper on card</a:t>
            </a:r>
          </a:p>
          <a:p>
            <a:r>
              <a:rPr lang="en-US" dirty="0" smtClean="0"/>
              <a:t>Insert Jumper, start computer, flash firmware, remove jumper, restart computer…you just saved a “bricked” card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pic>
        <p:nvPicPr>
          <p:cNvPr id="7" name="Content Placeholder 6" descr="FaxT1E1Analog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733800" y="3200400"/>
            <a:ext cx="4890687" cy="28194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1447800"/>
            <a:ext cx="7010400" cy="2819400"/>
          </a:xfrm>
        </p:spPr>
        <p:txBody>
          <a:bodyPr>
            <a:normAutofit/>
          </a:bodyPr>
          <a:lstStyle/>
          <a:p>
            <a:r>
              <a:rPr lang="en-US" dirty="0" smtClean="0"/>
              <a:t>Clock Sync</a:t>
            </a:r>
          </a:p>
          <a:p>
            <a:pPr lvl="1"/>
            <a:r>
              <a:rPr lang="en-US" dirty="0" err="1" smtClean="0"/>
              <a:t>Synchronise</a:t>
            </a:r>
            <a:r>
              <a:rPr lang="en-US" dirty="0" smtClean="0"/>
              <a:t> the clock from another card</a:t>
            </a:r>
          </a:p>
          <a:p>
            <a:pPr lvl="1"/>
            <a:r>
              <a:rPr lang="en-US" dirty="0" smtClean="0"/>
              <a:t>Essential for Faxing…finally, reliable faxing</a:t>
            </a:r>
          </a:p>
          <a:p>
            <a:pPr lvl="1"/>
            <a:r>
              <a:rPr lang="en-US" dirty="0" smtClean="0"/>
              <a:t>Uses the only jumpers on cards</a:t>
            </a:r>
          </a:p>
          <a:p>
            <a:pPr lvl="1"/>
            <a:r>
              <a:rPr lang="en-US" dirty="0" smtClean="0"/>
              <a:t>Requires only a cable to connect the 2 or more cards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Sangoma Hardware Products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A200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2-4 port Analog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Uses standard FXO/FXS modules</a:t>
            </a:r>
          </a:p>
          <a:p>
            <a:r>
              <a:rPr lang="en-US" dirty="0" smtClean="0"/>
              <a:t>4 x RJ11 (4P4C)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Requires external power source for FXS and Remora Daughter cards</a:t>
            </a:r>
          </a:p>
          <a:p>
            <a:r>
              <a:rPr lang="en-US" dirty="0" smtClean="0"/>
              <a:t>Lifetime Warranty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2" name="Content Placeholder 11" descr="A200_Render11x7.5@300_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248400" y="1371600"/>
            <a:ext cx="2667000" cy="206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200_inpiec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67425" y="3429000"/>
            <a:ext cx="2695575" cy="2133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7600" y="2209800"/>
            <a:ext cx="4064000" cy="30480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A400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2671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2-12 port Analog Card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Uses standard FXO/FXS modules</a:t>
            </a:r>
          </a:p>
          <a:p>
            <a:r>
              <a:rPr lang="en-US" dirty="0" smtClean="0"/>
              <a:t>Standard DB-25 connector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Compatible</a:t>
            </a:r>
          </a:p>
          <a:p>
            <a:r>
              <a:rPr lang="en-US" dirty="0" smtClean="0"/>
              <a:t>Requires external power source for FXS and Remora Daughter cards</a:t>
            </a:r>
          </a:p>
          <a:p>
            <a:r>
              <a:rPr lang="en-US" dirty="0" smtClean="0"/>
              <a:t>Lifetime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FX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00" y="3581400"/>
            <a:ext cx="4064000" cy="2514600"/>
          </a:xfrm>
          <a:prstGeom prst="rect">
            <a:avLst/>
          </a:prstGeom>
        </p:spPr>
      </p:pic>
      <p:pic>
        <p:nvPicPr>
          <p:cNvPr id="12" name="Picture 11" descr="FX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3505200"/>
            <a:ext cx="4064000" cy="25908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Analog Modules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639762"/>
          </a:xfrm>
        </p:spPr>
        <p:txBody>
          <a:bodyPr/>
          <a:lstStyle/>
          <a:p>
            <a:r>
              <a:rPr lang="en-US" dirty="0" smtClean="0"/>
              <a:t>FXS Module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01612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Used to connect phones, fax machines, modems, etc</a:t>
            </a:r>
          </a:p>
          <a:p>
            <a:r>
              <a:rPr lang="en-US" dirty="0" smtClean="0"/>
              <a:t>Adds 2 lines per module</a:t>
            </a:r>
          </a:p>
          <a:p>
            <a:r>
              <a:rPr lang="en-US" dirty="0" smtClean="0"/>
              <a:t>Green…easy to identify</a:t>
            </a:r>
          </a:p>
          <a:p>
            <a:r>
              <a:rPr lang="en-US" dirty="0" smtClean="0"/>
              <a:t>Universal interface, works with all Sangoma </a:t>
            </a:r>
            <a:r>
              <a:rPr lang="en-US" dirty="0" smtClean="0"/>
              <a:t>analog </a:t>
            </a:r>
            <a:r>
              <a:rPr lang="en-US" dirty="0" smtClean="0"/>
              <a:t>cards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FXO Module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32092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Used to connect to telco lines</a:t>
            </a:r>
          </a:p>
          <a:p>
            <a:r>
              <a:rPr lang="en-US" dirty="0" smtClean="0"/>
              <a:t>Adds 2 lines per module</a:t>
            </a:r>
          </a:p>
          <a:p>
            <a:r>
              <a:rPr lang="en-US" dirty="0" smtClean="0"/>
              <a:t>Red…easy to identify</a:t>
            </a:r>
          </a:p>
          <a:p>
            <a:r>
              <a:rPr lang="en-US" dirty="0" smtClean="0"/>
              <a:t>Universal interface, works with all Sangoma </a:t>
            </a:r>
            <a:r>
              <a:rPr lang="en-US" dirty="0" smtClean="0"/>
              <a:t>analog </a:t>
            </a:r>
            <a:r>
              <a:rPr lang="en-US" dirty="0" smtClean="0"/>
              <a:t>cards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b6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43400" y="1924050"/>
            <a:ext cx="4724400" cy="35433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B600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4 port FXO + 1 port FXS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</a:t>
            </a:r>
            <a:r>
              <a:rPr lang="en-US" dirty="0" smtClean="0"/>
              <a:t>RJ14 </a:t>
            </a:r>
            <a:r>
              <a:rPr lang="en-US" dirty="0" smtClean="0"/>
              <a:t>(6P4C), FXO has 2 lines per port</a:t>
            </a:r>
          </a:p>
          <a:p>
            <a:r>
              <a:rPr lang="en-US" dirty="0" smtClean="0"/>
              <a:t>No external Power needed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5 </a:t>
            </a:r>
            <a:r>
              <a:rPr lang="en-US" dirty="0" smtClean="0"/>
              <a:t>year Warranty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108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3810000"/>
            <a:ext cx="3048000" cy="2286000"/>
          </a:xfrm>
          <a:prstGeom prst="rect">
            <a:avLst/>
          </a:prstGeom>
        </p:spPr>
      </p:pic>
      <p:pic>
        <p:nvPicPr>
          <p:cNvPr id="7" name="Content Placeholder 6" descr="A101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43400" y="1219200"/>
            <a:ext cx="2540000" cy="1905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A10X Series (A101, A102, A104, A108)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1-8 port T1/E1/J1</a:t>
            </a:r>
          </a:p>
          <a:p>
            <a:r>
              <a:rPr lang="en-US" dirty="0" smtClean="0"/>
              <a:t>Channelized for data, voice or both</a:t>
            </a:r>
          </a:p>
          <a:p>
            <a:r>
              <a:rPr lang="en-US" dirty="0" smtClean="0"/>
              <a:t>Clock recovery (Normal) or Clock generation (Master) with Clock Reference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140mm x 55mm</a:t>
            </a:r>
          </a:p>
          <a:p>
            <a:r>
              <a:rPr lang="en-US" dirty="0" smtClean="0"/>
              <a:t>Standard RJ-48c connector</a:t>
            </a:r>
          </a:p>
          <a:p>
            <a:r>
              <a:rPr lang="en-US" dirty="0" smtClean="0"/>
              <a:t>Optional hardware EC (D)</a:t>
            </a:r>
          </a:p>
          <a:p>
            <a:r>
              <a:rPr lang="en-US" dirty="0" smtClean="0"/>
              <a:t>Up to 248 channels of hardware HDLC framing</a:t>
            </a:r>
          </a:p>
          <a:p>
            <a:r>
              <a:rPr lang="en-US" dirty="0" smtClean="0"/>
              <a:t>Fax source compatible</a:t>
            </a:r>
          </a:p>
          <a:p>
            <a:r>
              <a:rPr lang="en-US" dirty="0" smtClean="0"/>
              <a:t>Lifetime Warranty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8" name="Picture 7" descr="A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27800" y="2286000"/>
            <a:ext cx="2540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is Sangoma</a:t>
            </a:r>
          </a:p>
          <a:p>
            <a:r>
              <a:rPr lang="en-US" dirty="0" err="1" smtClean="0"/>
              <a:t>Sangoma’s</a:t>
            </a:r>
            <a:r>
              <a:rPr lang="en-US" dirty="0" smtClean="0"/>
              <a:t> AFT Series</a:t>
            </a:r>
          </a:p>
          <a:p>
            <a:r>
              <a:rPr lang="en-US" dirty="0" smtClean="0"/>
              <a:t>Sangoma Cards A to B</a:t>
            </a:r>
          </a:p>
          <a:p>
            <a:r>
              <a:rPr lang="en-US" dirty="0" smtClean="0"/>
              <a:t>Intro to Asterisk Architecture</a:t>
            </a:r>
          </a:p>
          <a:p>
            <a:r>
              <a:rPr lang="en-US" dirty="0" smtClean="0"/>
              <a:t>Installing/Configuring Sangoma Cards</a:t>
            </a:r>
          </a:p>
          <a:p>
            <a:r>
              <a:rPr lang="en-US" dirty="0" smtClean="0"/>
              <a:t>Asterisk </a:t>
            </a:r>
            <a:r>
              <a:rPr lang="en-US" dirty="0" err="1" smtClean="0"/>
              <a:t>Distros</a:t>
            </a:r>
            <a:endParaRPr lang="en-US" dirty="0" smtClean="0"/>
          </a:p>
          <a:p>
            <a:r>
              <a:rPr lang="en-US" dirty="0" smtClean="0"/>
              <a:t>Sangoma Cheat Sheet</a:t>
            </a:r>
          </a:p>
          <a:p>
            <a:r>
              <a:rPr lang="en-US" dirty="0" smtClean="0"/>
              <a:t>Q&amp;A (please save all questions for this period)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5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057400"/>
            <a:ext cx="4427008" cy="332025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A500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2-6 port BRI Card</a:t>
            </a:r>
          </a:p>
          <a:p>
            <a:r>
              <a:rPr lang="en-US" dirty="0" smtClean="0"/>
              <a:t>Expands up to 24 via Remora System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55mm</a:t>
            </a:r>
          </a:p>
          <a:p>
            <a:r>
              <a:rPr lang="en-US" dirty="0" smtClean="0"/>
              <a:t>2 BRI lines per RJ-45 port</a:t>
            </a:r>
          </a:p>
          <a:p>
            <a:r>
              <a:rPr lang="en-US" dirty="0" smtClean="0"/>
              <a:t>Capable of powering phones over line using standard power supply</a:t>
            </a:r>
          </a:p>
          <a:p>
            <a:r>
              <a:rPr lang="en-US" dirty="0" smtClean="0"/>
              <a:t>Requires power for Remora Daughter cards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and Source </a:t>
            </a:r>
            <a:r>
              <a:rPr lang="en-US" dirty="0" smtClean="0"/>
              <a:t>Compatible</a:t>
            </a:r>
            <a:endParaRPr lang="en-US" dirty="0" smtClean="0"/>
          </a:p>
          <a:p>
            <a:r>
              <a:rPr lang="en-US" dirty="0" smtClean="0"/>
              <a:t>Lifetime Warranty</a:t>
            </a:r>
          </a:p>
          <a:p>
            <a:r>
              <a:rPr lang="en-US" dirty="0" smtClean="0"/>
              <a:t>Dip switches control termination resistance for BRI lines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B700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4 ports of BRI and 2 ports of FXO/FXS</a:t>
            </a:r>
          </a:p>
          <a:p>
            <a:r>
              <a:rPr lang="en-US" dirty="0" smtClean="0"/>
              <a:t>BRI modules are reversible TE mode one side NT mode on the other side</a:t>
            </a:r>
          </a:p>
          <a:p>
            <a:r>
              <a:rPr lang="en-US" dirty="0" smtClean="0"/>
              <a:t>Standard analog modules</a:t>
            </a:r>
          </a:p>
          <a:p>
            <a:r>
              <a:rPr lang="en-US" dirty="0" smtClean="0"/>
              <a:t>PCI 2.2(5V and 3.3V) and </a:t>
            </a:r>
            <a:r>
              <a:rPr lang="en-US" dirty="0" err="1" smtClean="0"/>
              <a:t>PCIe</a:t>
            </a:r>
            <a:r>
              <a:rPr lang="en-US" dirty="0" smtClean="0"/>
              <a:t>(E)</a:t>
            </a:r>
          </a:p>
          <a:p>
            <a:r>
              <a:rPr lang="en-US" dirty="0" smtClean="0"/>
              <a:t>2U Form Factor, 187mm x 55mm</a:t>
            </a:r>
          </a:p>
          <a:p>
            <a:r>
              <a:rPr lang="en-US" dirty="0" smtClean="0"/>
              <a:t>2 BRI lines per RJ-45 port, 1 RJ-11 (6P4C) for analog</a:t>
            </a:r>
          </a:p>
          <a:p>
            <a:r>
              <a:rPr lang="en-US" dirty="0" smtClean="0"/>
              <a:t>External power needed for FXS</a:t>
            </a:r>
          </a:p>
          <a:p>
            <a:r>
              <a:rPr lang="en-US" dirty="0" smtClean="0"/>
              <a:t>Optional hardware Echo canceller (D)</a:t>
            </a:r>
          </a:p>
          <a:p>
            <a:r>
              <a:rPr lang="en-US" dirty="0" smtClean="0"/>
              <a:t>Fax Sync and Source Compatible, but analog ports synced to BRI automatically</a:t>
            </a:r>
          </a:p>
          <a:p>
            <a:r>
              <a:rPr lang="en-US" dirty="0" smtClean="0"/>
              <a:t>5 year Warranty</a:t>
            </a:r>
          </a:p>
          <a:p>
            <a:endParaRPr lang="en-US" dirty="0"/>
          </a:p>
        </p:txBody>
      </p:sp>
      <p:pic>
        <p:nvPicPr>
          <p:cNvPr id="7" name="Content Placeholder 6" descr="flex_bri_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17282" y="1752601"/>
            <a:ext cx="3507617" cy="2209799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38800" y="4038600"/>
            <a:ext cx="312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Dip switches control termination resistance for BRI lines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bri-modules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38600" y="1752600"/>
            <a:ext cx="5036608" cy="3777456"/>
          </a:xfr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 Modules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BRI lines have a Network side (NT) and a Termination side (TE)</a:t>
            </a:r>
          </a:p>
          <a:p>
            <a:r>
              <a:rPr lang="en-US" dirty="0" smtClean="0"/>
              <a:t>1 module can do both, just flip it over</a:t>
            </a:r>
          </a:p>
          <a:p>
            <a:r>
              <a:rPr lang="en-US" dirty="0" smtClean="0"/>
              <a:t>Red = TE mode</a:t>
            </a:r>
          </a:p>
          <a:p>
            <a:r>
              <a:rPr lang="en-US" dirty="0" smtClean="0"/>
              <a:t>Green = NT mode</a:t>
            </a:r>
          </a:p>
          <a:p>
            <a:r>
              <a:rPr lang="en-US" dirty="0" smtClean="0"/>
              <a:t>Allows for the connection of 2 BRI lines</a:t>
            </a:r>
          </a:p>
          <a:p>
            <a:r>
              <a:rPr lang="en-US" dirty="0" smtClean="0"/>
              <a:t>Universal design works with all Sangoma BRI cards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UT-100 USB-FXO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2 port analog</a:t>
            </a:r>
          </a:p>
          <a:p>
            <a:r>
              <a:rPr lang="en-US" dirty="0" smtClean="0"/>
              <a:t>USB 1.0 interface</a:t>
            </a:r>
          </a:p>
          <a:p>
            <a:r>
              <a:rPr lang="en-US" dirty="0" smtClean="0"/>
              <a:t>Standard RJ11 6P4C</a:t>
            </a:r>
          </a:p>
          <a:p>
            <a:r>
              <a:rPr lang="en-US" dirty="0" smtClean="0"/>
              <a:t>Software EC and hardware EC</a:t>
            </a:r>
          </a:p>
          <a:p>
            <a:r>
              <a:rPr lang="en-US" dirty="0" smtClean="0"/>
              <a:t>5 year Warranty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Content Placeholder 6" descr="USB_FXO_Shot_Label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161278"/>
            <a:ext cx="4038600" cy="3403807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UT-50 </a:t>
            </a:r>
            <a:r>
              <a:rPr lang="en-US" dirty="0" err="1" smtClean="0"/>
              <a:t>Voicetime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Dahdi</a:t>
            </a:r>
            <a:r>
              <a:rPr lang="en-US" dirty="0" smtClean="0"/>
              <a:t> </a:t>
            </a:r>
            <a:r>
              <a:rPr lang="en-US" dirty="0" smtClean="0"/>
              <a:t>Timing Device</a:t>
            </a:r>
          </a:p>
          <a:p>
            <a:r>
              <a:rPr lang="en-US" dirty="0" smtClean="0"/>
              <a:t>USB connector or 0.1” pitch connector</a:t>
            </a:r>
          </a:p>
          <a:p>
            <a:r>
              <a:rPr lang="en-US" dirty="0" smtClean="0"/>
              <a:t>5 year Warranty</a:t>
            </a:r>
          </a:p>
          <a:p>
            <a:endParaRPr lang="en-US" dirty="0"/>
          </a:p>
        </p:txBody>
      </p:sp>
      <p:pic>
        <p:nvPicPr>
          <p:cNvPr id="7" name="Content Placeholder 6" descr="thumb_voice_time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72200" y="1447800"/>
            <a:ext cx="2685851" cy="214868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 to Asterisk Architecture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Asterisk 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Asterisk Architecture</a:t>
            </a:r>
            <a:endParaRPr lang="en-US" dirty="0"/>
          </a:p>
        </p:txBody>
      </p:sp>
      <p:pic>
        <p:nvPicPr>
          <p:cNvPr id="7" name="Content Placeholder 6" descr="Asterisk Architectur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55081" y="1600200"/>
            <a:ext cx="383383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Asterisk Architecture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 Basic Call</a:t>
            </a:r>
          </a:p>
          <a:p>
            <a:pPr lvl="1"/>
            <a:r>
              <a:rPr lang="en-US" dirty="0" smtClean="0"/>
              <a:t>call goes from TDM hardware, through the drivers, abstraction API, and </a:t>
            </a:r>
            <a:r>
              <a:rPr lang="en-US" dirty="0" err="1" smtClean="0"/>
              <a:t>chan_zapata</a:t>
            </a:r>
            <a:r>
              <a:rPr lang="en-US" dirty="0" smtClean="0"/>
              <a:t> to Asterisk</a:t>
            </a:r>
          </a:p>
          <a:p>
            <a:pPr lvl="1"/>
            <a:r>
              <a:rPr lang="en-US" dirty="0" smtClean="0"/>
              <a:t>Asterisk then routes the call to the dial plan where Asterisk is told which Application to use</a:t>
            </a:r>
          </a:p>
          <a:p>
            <a:pPr lvl="1"/>
            <a:r>
              <a:rPr lang="en-US" dirty="0" smtClean="0"/>
              <a:t>Asterisk uses the Dial application to setup another channel using </a:t>
            </a:r>
            <a:r>
              <a:rPr lang="en-US" dirty="0" err="1" smtClean="0"/>
              <a:t>chan_sip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Chan_sip</a:t>
            </a:r>
            <a:r>
              <a:rPr lang="en-US" dirty="0" smtClean="0"/>
              <a:t> then sends the call to a SIP phone</a:t>
            </a:r>
          </a:p>
          <a:p>
            <a:endParaRPr lang="en-US" dirty="0"/>
          </a:p>
        </p:txBody>
      </p:sp>
      <p:pic>
        <p:nvPicPr>
          <p:cNvPr id="9" name="Content Placeholder 8" descr="Asterisk Architectur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66349"/>
            <a:ext cx="4038600" cy="3793664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Asterisk 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27</a:t>
            </a:fld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3543300" y="4381500"/>
            <a:ext cx="3124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>
            <a:off x="5600700" y="4381500"/>
            <a:ext cx="3276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 flipH="1" flipV="1">
            <a:off x="5181600" y="2362200"/>
            <a:ext cx="5334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5791200" y="2286000"/>
            <a:ext cx="838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6200000" flipH="1">
            <a:off x="6858000" y="2286000"/>
            <a:ext cx="3810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Installing And Configuring a </a:t>
            </a:r>
            <a:r>
              <a:rPr lang="en-US" dirty="0" err="1" smtClean="0"/>
              <a:t>sangoma</a:t>
            </a:r>
            <a:r>
              <a:rPr lang="en-US" dirty="0" smtClean="0"/>
              <a:t> card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Install the card into your system</a:t>
            </a:r>
          </a:p>
          <a:p>
            <a:r>
              <a:rPr lang="en-US" dirty="0" smtClean="0"/>
              <a:t>Install </a:t>
            </a:r>
            <a:r>
              <a:rPr lang="en-US" dirty="0" err="1" smtClean="0"/>
              <a:t>Dahdi</a:t>
            </a:r>
            <a:r>
              <a:rPr lang="en-US" dirty="0" smtClean="0"/>
              <a:t>, </a:t>
            </a:r>
            <a:r>
              <a:rPr lang="en-US" dirty="0" err="1" smtClean="0"/>
              <a:t>signalling</a:t>
            </a:r>
            <a:r>
              <a:rPr lang="en-US" dirty="0" smtClean="0"/>
              <a:t> stack (</a:t>
            </a:r>
            <a:r>
              <a:rPr lang="en-US" dirty="0" err="1" smtClean="0"/>
              <a:t>LibPRI</a:t>
            </a:r>
            <a:r>
              <a:rPr lang="en-US" dirty="0" smtClean="0"/>
              <a:t>) and then Asterisk</a:t>
            </a:r>
          </a:p>
          <a:p>
            <a:r>
              <a:rPr lang="en-US" dirty="0" smtClean="0"/>
              <a:t>Download the latest “feature frozen” driver</a:t>
            </a:r>
          </a:p>
          <a:p>
            <a:pPr lvl="1"/>
            <a:r>
              <a:rPr lang="en-US" sz="1800" dirty="0" smtClean="0">
                <a:hlinkClick r:id="rId2"/>
              </a:rPr>
              <a:t>ftp://ftp.sangoma.com/linux/current_wanpipe/current-stable.tgz</a:t>
            </a:r>
            <a:endParaRPr lang="en-US" sz="1800" dirty="0" smtClean="0"/>
          </a:p>
          <a:p>
            <a:r>
              <a:rPr lang="en-US" dirty="0" smtClean="0"/>
              <a:t>Start the installer script “Setup”</a:t>
            </a:r>
          </a:p>
          <a:p>
            <a:pPr lvl="1"/>
            <a:r>
              <a:rPr lang="en-US" dirty="0" smtClean="0"/>
              <a:t>“./Setup install”</a:t>
            </a:r>
          </a:p>
          <a:p>
            <a:r>
              <a:rPr lang="en-US" dirty="0" smtClean="0"/>
              <a:t>Configure the card using “</a:t>
            </a:r>
            <a:r>
              <a:rPr lang="en-US" dirty="0" err="1" smtClean="0"/>
              <a:t>wancfg_dahdi</a:t>
            </a:r>
            <a:r>
              <a:rPr lang="en-US" dirty="0" smtClean="0"/>
              <a:t>”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and Configuring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Founded in 1984 by David Mandelstam (CEO)</a:t>
            </a:r>
          </a:p>
          <a:p>
            <a:r>
              <a:rPr lang="en-US" dirty="0" smtClean="0"/>
              <a:t>Located in Markham (Greater Toronto Area), Ontario, Canada and Montreal, Quebec, Canada</a:t>
            </a:r>
          </a:p>
          <a:p>
            <a:r>
              <a:rPr lang="en-US" dirty="0" smtClean="0"/>
              <a:t>Linux based routing in early/mid </a:t>
            </a:r>
            <a:r>
              <a:rPr lang="en-US" dirty="0" smtClean="0"/>
              <a:t>90s</a:t>
            </a:r>
          </a:p>
          <a:p>
            <a:r>
              <a:rPr lang="en-US" dirty="0" smtClean="0"/>
              <a:t>Asterisk started out on a Sangoma Frame Relay card…but the project needed quality interface cards</a:t>
            </a:r>
            <a:endParaRPr lang="en-US" dirty="0" smtClean="0"/>
          </a:p>
          <a:p>
            <a:r>
              <a:rPr lang="en-US" dirty="0" smtClean="0"/>
              <a:t>Design and build, </a:t>
            </a:r>
            <a:r>
              <a:rPr lang="en-US" dirty="0" err="1" smtClean="0"/>
              <a:t>telco</a:t>
            </a:r>
            <a:r>
              <a:rPr lang="en-US" dirty="0" smtClean="0"/>
              <a:t> grade, telephony interface cards</a:t>
            </a:r>
          </a:p>
          <a:p>
            <a:r>
              <a:rPr lang="en-US" dirty="0" smtClean="0"/>
              <a:t>Develop software to integrate the cards with your IVR, PBX or router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Sangoma?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Installing an A200</a:t>
            </a:r>
            <a:endParaRPr lang="en-US" dirty="0" smtClean="0">
              <a:hlinkClick r:id="rId2"/>
            </a:endParaRPr>
          </a:p>
          <a:p>
            <a:pPr lvl="1"/>
            <a:r>
              <a:rPr lang="en-US" sz="1600" dirty="0" smtClean="0">
                <a:hlinkClick r:id="rId2"/>
              </a:rPr>
              <a:t>http://wiki.sangoma.com/files/HardwareInstallationManuals/A200_Manual_Web.pdf</a:t>
            </a:r>
            <a:endParaRPr lang="en-US" sz="1600" dirty="0" smtClean="0"/>
          </a:p>
          <a:p>
            <a:r>
              <a:rPr lang="en-US" dirty="0" smtClean="0"/>
              <a:t>Installing an A400</a:t>
            </a:r>
            <a:endParaRPr lang="en-US" dirty="0" smtClean="0">
              <a:hlinkClick r:id="rId3"/>
            </a:endParaRPr>
          </a:p>
          <a:p>
            <a:pPr lvl="1"/>
            <a:r>
              <a:rPr lang="en-US" sz="1600" dirty="0" smtClean="0">
                <a:hlinkClick r:id="rId3"/>
              </a:rPr>
              <a:t>http://wiki.sangoma.com/files/HardwareInstallationManuals/A400_Manual_Web_r2.pdf</a:t>
            </a:r>
            <a:endParaRPr lang="en-US" sz="1600" dirty="0" smtClean="0"/>
          </a:p>
          <a:p>
            <a:r>
              <a:rPr lang="en-US" dirty="0" smtClean="0"/>
              <a:t>Installing an A500</a:t>
            </a:r>
            <a:endParaRPr lang="en-US" dirty="0" smtClean="0">
              <a:hlinkClick r:id="rId4"/>
            </a:endParaRPr>
          </a:p>
          <a:p>
            <a:pPr lvl="1"/>
            <a:r>
              <a:rPr lang="en-US" sz="1600" dirty="0" smtClean="0">
                <a:hlinkClick r:id="rId4"/>
              </a:rPr>
              <a:t>http://wiki.sangoma.com/files/HardwareInstallationManuals/A500_Manual_Web.pdf</a:t>
            </a:r>
            <a:endParaRPr lang="en-US" sz="1600" dirty="0" smtClean="0"/>
          </a:p>
          <a:p>
            <a:r>
              <a:rPr lang="en-US" dirty="0" smtClean="0"/>
              <a:t>Installing a B700</a:t>
            </a:r>
            <a:endParaRPr lang="en-US" dirty="0" smtClean="0">
              <a:hlinkClick r:id="rId5"/>
            </a:endParaRPr>
          </a:p>
          <a:p>
            <a:pPr lvl="1"/>
            <a:r>
              <a:rPr lang="en-US" sz="1600" dirty="0" smtClean="0">
                <a:hlinkClick r:id="rId5"/>
              </a:rPr>
              <a:t>http://wiki.sangoma.com/files/HardwareInstallationManuals/B700_Manual_Web.pdf</a:t>
            </a:r>
            <a:endParaRPr lang="en-US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Sangoma Cards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Asterisk </a:t>
            </a:r>
            <a:r>
              <a:rPr lang="en-US" dirty="0" err="1" smtClean="0"/>
              <a:t>Distros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Trixbox</a:t>
            </a:r>
            <a:r>
              <a:rPr lang="en-US" dirty="0" smtClean="0"/>
              <a:t> Community Edition</a:t>
            </a:r>
          </a:p>
          <a:p>
            <a:pPr lvl="1"/>
            <a:r>
              <a:rPr lang="en-US" dirty="0" smtClean="0"/>
              <a:t>RPMs available</a:t>
            </a:r>
          </a:p>
          <a:p>
            <a:r>
              <a:rPr lang="en-US" dirty="0" err="1" smtClean="0"/>
              <a:t>Elastix</a:t>
            </a:r>
            <a:endParaRPr lang="en-US" dirty="0" smtClean="0"/>
          </a:p>
          <a:p>
            <a:pPr lvl="1"/>
            <a:r>
              <a:rPr lang="en-US" dirty="0" smtClean="0"/>
              <a:t>RPMs available</a:t>
            </a:r>
          </a:p>
          <a:p>
            <a:r>
              <a:rPr lang="en-US" dirty="0" smtClean="0"/>
              <a:t>PBX in a Flash</a:t>
            </a:r>
          </a:p>
          <a:p>
            <a:pPr lvl="1"/>
            <a:r>
              <a:rPr lang="en-US" dirty="0" smtClean="0"/>
              <a:t>Source install</a:t>
            </a:r>
          </a:p>
          <a:p>
            <a:r>
              <a:rPr lang="en-US" dirty="0" err="1" smtClean="0"/>
              <a:t>Trixbox</a:t>
            </a:r>
            <a:r>
              <a:rPr lang="en-US" dirty="0" smtClean="0"/>
              <a:t> PRO / </a:t>
            </a:r>
            <a:r>
              <a:rPr lang="en-US" dirty="0" err="1" smtClean="0"/>
              <a:t>PBXtra</a:t>
            </a:r>
            <a:endParaRPr lang="en-US" dirty="0" smtClean="0"/>
          </a:p>
          <a:p>
            <a:pPr lvl="1"/>
            <a:r>
              <a:rPr lang="en-US" dirty="0" smtClean="0"/>
              <a:t>Supported by </a:t>
            </a:r>
            <a:r>
              <a:rPr lang="en-US" dirty="0" err="1" smtClean="0"/>
              <a:t>Fonality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Asterisk </a:t>
            </a:r>
            <a:r>
              <a:rPr lang="en-US" dirty="0" err="1" smtClean="0"/>
              <a:t>Distros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Cheat Sheet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Sangoma Cheat Sheet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34</a:t>
            </a:fld>
            <a:endParaRPr lang="en-US" dirty="0"/>
          </a:p>
        </p:txBody>
      </p:sp>
      <p:graphicFrame>
        <p:nvGraphicFramePr>
          <p:cNvPr id="15" name="Content Placeholder 14"/>
          <p:cNvGraphicFramePr>
            <a:graphicFrameLocks noChangeAspect="1"/>
          </p:cNvGraphicFramePr>
          <p:nvPr>
            <p:ph sz="half" idx="1"/>
          </p:nvPr>
        </p:nvGraphicFramePr>
        <p:xfrm>
          <a:off x="727832" y="1600200"/>
          <a:ext cx="3497335" cy="4525963"/>
        </p:xfrm>
        <a:graphic>
          <a:graphicData uri="http://schemas.openxmlformats.org/presentationml/2006/ole">
            <p:oleObj spid="_x0000_s2051" name="Acrobat Document" r:id="rId3" imgW="5830114" imgH="7542857" progId="AcroExch.Document.7">
              <p:embed/>
            </p:oleObj>
          </a:graphicData>
        </a:graphic>
      </p:graphicFrame>
      <p:graphicFrame>
        <p:nvGraphicFramePr>
          <p:cNvPr id="16" name="Content Placeholder 15"/>
          <p:cNvGraphicFramePr>
            <a:graphicFrameLocks noChangeAspect="1"/>
          </p:cNvGraphicFramePr>
          <p:nvPr>
            <p:ph sz="half" idx="2"/>
          </p:nvPr>
        </p:nvGraphicFramePr>
        <p:xfrm>
          <a:off x="4918832" y="1600200"/>
          <a:ext cx="3497335" cy="4525963"/>
        </p:xfrm>
        <a:graphic>
          <a:graphicData uri="http://schemas.openxmlformats.org/presentationml/2006/ole">
            <p:oleObj spid="_x0000_s2052" name="Acrobat Document" r:id="rId4" imgW="5830114" imgH="754285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you.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1600" cap="none" dirty="0" smtClean="0">
                <a:solidFill>
                  <a:schemeClr val="bg1">
                    <a:lumMod val="50000"/>
                  </a:schemeClr>
                </a:solidFill>
              </a:rPr>
              <a:t>Konrad Hammel</a:t>
            </a:r>
            <a:endParaRPr lang="en-US" sz="1600" cap="non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Sangoma’s</a:t>
            </a:r>
            <a:r>
              <a:rPr lang="en-US" dirty="0" smtClean="0"/>
              <a:t> AFT Series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Modularity, Inheritance, Abstraction:</a:t>
            </a:r>
          </a:p>
          <a:p>
            <a:pPr lvl="1"/>
            <a:r>
              <a:rPr lang="en-US" dirty="0" smtClean="0"/>
              <a:t>Split the host interface, telephone interface, and DSPs </a:t>
            </a:r>
          </a:p>
          <a:p>
            <a:r>
              <a:rPr lang="en-US" dirty="0" smtClean="0"/>
              <a:t>Common PCI and </a:t>
            </a:r>
            <a:r>
              <a:rPr lang="en-US" dirty="0" err="1" smtClean="0"/>
              <a:t>PCIe</a:t>
            </a:r>
            <a:r>
              <a:rPr lang="en-US" dirty="0" smtClean="0"/>
              <a:t> interface for all cards</a:t>
            </a:r>
          </a:p>
          <a:p>
            <a:pPr lvl="1"/>
            <a:r>
              <a:rPr lang="en-US" dirty="0" smtClean="0"/>
              <a:t>All cards use one core driver to interface with PC</a:t>
            </a:r>
          </a:p>
          <a:p>
            <a:r>
              <a:rPr lang="en-US" dirty="0" smtClean="0"/>
              <a:t>Telephony interfaces are designed to scale</a:t>
            </a:r>
          </a:p>
          <a:p>
            <a:r>
              <a:rPr lang="en-US" dirty="0" smtClean="0"/>
              <a:t>Expensive DSP modules are optional but don’t require different host or telephony interfaces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Picture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262404"/>
            <a:ext cx="6477000" cy="4852706"/>
          </a:xfr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pic>
        <p:nvPicPr>
          <p:cNvPr id="9" name="Content Placeholder 8" descr="A20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this design cost more then Dedicated designs….YES</a:t>
            </a:r>
          </a:p>
          <a:p>
            <a:pPr lvl="1"/>
            <a:r>
              <a:rPr lang="en-US" dirty="0" smtClean="0"/>
              <a:t>Extra circuit boards</a:t>
            </a:r>
          </a:p>
          <a:p>
            <a:pPr lvl="1"/>
            <a:r>
              <a:rPr lang="en-US" dirty="0" smtClean="0"/>
              <a:t>Extra connectors</a:t>
            </a:r>
          </a:p>
          <a:p>
            <a:pPr lvl="1"/>
            <a:r>
              <a:rPr lang="en-US" dirty="0" smtClean="0"/>
              <a:t>Extra pieces</a:t>
            </a:r>
          </a:p>
          <a:p>
            <a:pPr lvl="1"/>
            <a:r>
              <a:rPr lang="en-US" dirty="0" smtClean="0"/>
              <a:t>Intelligent assembly required</a:t>
            </a:r>
          </a:p>
          <a:p>
            <a:pPr lvl="1"/>
            <a:r>
              <a:rPr lang="en-US" dirty="0" smtClean="0"/>
              <a:t>FPGAs need security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 Series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15551A-4CBD-40C7-AAE7-3D89005C5DA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Intro To Sangoma Technologies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BUT…</a:t>
            </a:r>
          </a:p>
          <a:p>
            <a:pPr lvl="1"/>
            <a:r>
              <a:rPr lang="en-US" dirty="0" smtClean="0"/>
              <a:t>Lower support costs</a:t>
            </a:r>
          </a:p>
          <a:p>
            <a:pPr lvl="2"/>
            <a:r>
              <a:rPr lang="en-US" dirty="0" smtClean="0"/>
              <a:t>One PCI or </a:t>
            </a:r>
            <a:r>
              <a:rPr lang="en-US" dirty="0" err="1" smtClean="0"/>
              <a:t>PCIe</a:t>
            </a:r>
            <a:r>
              <a:rPr lang="en-US" dirty="0" smtClean="0"/>
              <a:t> interface for 30+ cards</a:t>
            </a:r>
          </a:p>
          <a:p>
            <a:pPr lvl="2"/>
            <a:r>
              <a:rPr lang="en-US" dirty="0" smtClean="0"/>
              <a:t>Modularity makes troubleshooting easier</a:t>
            </a:r>
          </a:p>
          <a:p>
            <a:pPr lvl="1"/>
            <a:r>
              <a:rPr lang="en-US" dirty="0" smtClean="0"/>
              <a:t>Lower maintenance costs</a:t>
            </a:r>
          </a:p>
          <a:p>
            <a:pPr lvl="2"/>
            <a:r>
              <a:rPr lang="en-US" dirty="0" smtClean="0"/>
              <a:t>If 1 section breaks, the other sections are re-usable</a:t>
            </a:r>
          </a:p>
          <a:p>
            <a:pPr lvl="1"/>
            <a:r>
              <a:rPr lang="en-US" dirty="0" smtClean="0"/>
              <a:t>Lower cost of stocking cards</a:t>
            </a:r>
          </a:p>
          <a:p>
            <a:pPr lvl="2"/>
            <a:r>
              <a:rPr lang="en-US" dirty="0" smtClean="0"/>
              <a:t>Shared circuit boards = more boards per manufacturing run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PT_Template_Oct-2007-Section1 2">
    <a:dk1>
      <a:srgbClr val="000000"/>
    </a:dk1>
    <a:lt1>
      <a:srgbClr val="FFFFFF"/>
    </a:lt1>
    <a:dk2>
      <a:srgbClr val="000000"/>
    </a:dk2>
    <a:lt2>
      <a:srgbClr val="918F90"/>
    </a:lt2>
    <a:accent1>
      <a:srgbClr val="F79910"/>
    </a:accent1>
    <a:accent2>
      <a:srgbClr val="560E78"/>
    </a:accent2>
    <a:accent3>
      <a:srgbClr val="FFFFFF"/>
    </a:accent3>
    <a:accent4>
      <a:srgbClr val="000000"/>
    </a:accent4>
    <a:accent5>
      <a:srgbClr val="FACAAA"/>
    </a:accent5>
    <a:accent6>
      <a:srgbClr val="4D0C6C"/>
    </a:accent6>
    <a:hlink>
      <a:srgbClr val="1C98C3"/>
    </a:hlink>
    <a:folHlink>
      <a:srgbClr val="659A1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1314</TotalTime>
  <Words>1307</Words>
  <Application>Microsoft Office PowerPoint</Application>
  <PresentationFormat>On-screen Show (4:3)</PresentationFormat>
  <Paragraphs>278</Paragraphs>
  <Slides>37</Slides>
  <Notes>28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Custom Design</vt:lpstr>
      <vt:lpstr>Adobe Acrobat Document</vt:lpstr>
      <vt:lpstr>Intro to Sangoma Webinar</vt:lpstr>
      <vt:lpstr>Outline</vt:lpstr>
      <vt:lpstr>Who is Sangoma?</vt:lpstr>
      <vt:lpstr>Sangoma’s AFT Series </vt:lpstr>
      <vt:lpstr>AFT Series</vt:lpstr>
      <vt:lpstr>AFT Series</vt:lpstr>
      <vt:lpstr>AFT Series</vt:lpstr>
      <vt:lpstr>AFT Series</vt:lpstr>
      <vt:lpstr>AFT Series</vt:lpstr>
      <vt:lpstr>AFT Series</vt:lpstr>
      <vt:lpstr>AFT Series</vt:lpstr>
      <vt:lpstr>AFT Series</vt:lpstr>
      <vt:lpstr>AFT Series</vt:lpstr>
      <vt:lpstr>Sangoma Hardware Products </vt:lpstr>
      <vt:lpstr>A200</vt:lpstr>
      <vt:lpstr>A400</vt:lpstr>
      <vt:lpstr>Analog Modules</vt:lpstr>
      <vt:lpstr>B600</vt:lpstr>
      <vt:lpstr>A10X Series (A101, A102, A104, A108)</vt:lpstr>
      <vt:lpstr>A500</vt:lpstr>
      <vt:lpstr>B700</vt:lpstr>
      <vt:lpstr>BRI Modules</vt:lpstr>
      <vt:lpstr>UT-100 USB-FXO</vt:lpstr>
      <vt:lpstr>UT-50 Voicetime</vt:lpstr>
      <vt:lpstr>Intro to Asterisk Architecture </vt:lpstr>
      <vt:lpstr>Asterisk Architecture</vt:lpstr>
      <vt:lpstr>Asterisk Architecture</vt:lpstr>
      <vt:lpstr>Installing And Configuring a sangoma card </vt:lpstr>
      <vt:lpstr>Installing and Configuring</vt:lpstr>
      <vt:lpstr>Installing Sangoma Cards</vt:lpstr>
      <vt:lpstr>Asterisk Distros</vt:lpstr>
      <vt:lpstr>Asterisk Distros</vt:lpstr>
      <vt:lpstr>Sangoma Cheat Sheet</vt:lpstr>
      <vt:lpstr>Sangoma Cheat Sheet</vt:lpstr>
      <vt:lpstr>Questions?</vt:lpstr>
      <vt:lpstr>Thank you.  Konrad Hammel</vt:lpstr>
      <vt:lpstr>Slide 37</vt:lpstr>
    </vt:vector>
  </TitlesOfParts>
  <Company>Sangoma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grace</dc:creator>
  <cp:lastModifiedBy>Lenovo User</cp:lastModifiedBy>
  <cp:revision>155</cp:revision>
  <dcterms:created xsi:type="dcterms:W3CDTF">2008-10-15T15:26:30Z</dcterms:created>
  <dcterms:modified xsi:type="dcterms:W3CDTF">2009-09-28T15:00:37Z</dcterms:modified>
</cp:coreProperties>
</file>