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27"/>
  </p:notesMasterIdLst>
  <p:handoutMasterIdLst>
    <p:handoutMasterId r:id="rId28"/>
  </p:handoutMasterIdLst>
  <p:sldIdLst>
    <p:sldId id="256" r:id="rId2"/>
    <p:sldId id="295" r:id="rId3"/>
    <p:sldId id="296" r:id="rId4"/>
    <p:sldId id="297" r:id="rId5"/>
    <p:sldId id="315" r:id="rId6"/>
    <p:sldId id="298" r:id="rId7"/>
    <p:sldId id="301" r:id="rId8"/>
    <p:sldId id="300" r:id="rId9"/>
    <p:sldId id="299" r:id="rId10"/>
    <p:sldId id="304" r:id="rId11"/>
    <p:sldId id="316" r:id="rId12"/>
    <p:sldId id="302" r:id="rId13"/>
    <p:sldId id="303" r:id="rId14"/>
    <p:sldId id="305" r:id="rId15"/>
    <p:sldId id="306" r:id="rId16"/>
    <p:sldId id="307" r:id="rId17"/>
    <p:sldId id="308" r:id="rId18"/>
    <p:sldId id="309" r:id="rId19"/>
    <p:sldId id="310" r:id="rId20"/>
    <p:sldId id="311" r:id="rId21"/>
    <p:sldId id="312" r:id="rId22"/>
    <p:sldId id="313" r:id="rId23"/>
    <p:sldId id="314" r:id="rId24"/>
    <p:sldId id="270" r:id="rId25"/>
    <p:sldId id="271" r:id="rId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DA6"/>
    <a:srgbClr val="6E9E2E"/>
    <a:srgbClr val="80848A"/>
    <a:srgbClr val="00588D"/>
    <a:srgbClr val="0033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1470" autoAdjust="0"/>
    <p:restoredTop sz="94628" autoAdjust="0"/>
  </p:normalViewPr>
  <p:slideViewPr>
    <p:cSldViewPr>
      <p:cViewPr>
        <p:scale>
          <a:sx n="90" d="100"/>
          <a:sy n="90" d="100"/>
        </p:scale>
        <p:origin x="-1818" y="-5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3F360E-90F4-4CF8-AD68-D380C6D0B9BF}" type="datetime1">
              <a:rPr lang="en-US" smtClean="0"/>
              <a:pPr/>
              <a:t>1/9/2009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C648CF-5A25-4EBD-A035-CE521764186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8DDE896-FBD9-4F3F-BD29-05E97D063D97}" type="datetime1">
              <a:rPr lang="en-US" smtClean="0"/>
              <a:pPr/>
              <a:t>1/9/2009</a:t>
            </a:fld>
            <a:endParaRPr lang="en-US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5967446-AD82-4B7E-AD71-20F6E66A3894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PPT_Template_title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171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914400" y="1981200"/>
            <a:ext cx="7772400" cy="1470025"/>
          </a:xfrm>
          <a:noFill/>
        </p:spPr>
        <p:txBody>
          <a:bodyPr anchor="b" anchorCtr="0">
            <a:normAutofit/>
          </a:bodyPr>
          <a:lstStyle>
            <a:lvl1pPr algn="r">
              <a:defRPr sz="3200" b="1">
                <a:solidFill>
                  <a:srgbClr val="005DA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286000" y="3460750"/>
            <a:ext cx="6400800" cy="730250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2100" b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_Template_vertical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_Template_blank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reen Sa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_Template_blank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PT_Template_blank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12"/>
          <p:cNvSpPr>
            <a:spLocks noGrp="1"/>
          </p:cNvSpPr>
          <p:nvPr>
            <p:ph sz="quarter" idx="14"/>
          </p:nvPr>
        </p:nvSpPr>
        <p:spPr>
          <a:xfrm>
            <a:off x="1828800" y="609600"/>
            <a:ext cx="5486400" cy="411480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PT_Template_blank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5334000"/>
            <a:ext cx="3886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767262"/>
            <a:ext cx="3886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4724400" y="4767072"/>
            <a:ext cx="3886200" cy="566928"/>
          </a:xfrm>
        </p:spPr>
        <p:txBody>
          <a:bodyPr anchor="b"/>
          <a:lstStyle>
            <a:lvl1pPr>
              <a:buNone/>
              <a:defRPr sz="2000" b="1">
                <a:solidFill>
                  <a:srgbClr val="005DA6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5" name="Text Placeholder 3"/>
          <p:cNvSpPr>
            <a:spLocks noGrp="1"/>
          </p:cNvSpPr>
          <p:nvPr>
            <p:ph type="body" sz="half" idx="15"/>
          </p:nvPr>
        </p:nvSpPr>
        <p:spPr>
          <a:xfrm>
            <a:off x="4724400" y="5334000"/>
            <a:ext cx="3886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6"/>
          </p:nvPr>
        </p:nvSpPr>
        <p:spPr>
          <a:xfrm>
            <a:off x="533400" y="1066800"/>
            <a:ext cx="3886200" cy="365760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14" name="Content Placeholder 12"/>
          <p:cNvSpPr>
            <a:spLocks noGrp="1"/>
          </p:cNvSpPr>
          <p:nvPr>
            <p:ph sz="quarter" idx="17"/>
          </p:nvPr>
        </p:nvSpPr>
        <p:spPr>
          <a:xfrm>
            <a:off x="4724400" y="1066800"/>
            <a:ext cx="3886200" cy="365760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PPT_Template_body3.jpg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0"/>
            <a:ext cx="259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0400" y="6324600"/>
            <a:ext cx="5181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32460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4" r:id="rId2"/>
    <p:sldLayoutId id="2147483666" r:id="rId3"/>
    <p:sldLayoutId id="2147483660" r:id="rId4"/>
    <p:sldLayoutId id="2147483665" r:id="rId5"/>
    <p:sldLayoutId id="2147483653" r:id="rId6"/>
    <p:sldLayoutId id="2147483655" r:id="rId7"/>
    <p:sldLayoutId id="2147483656" r:id="rId8"/>
    <p:sldLayoutId id="2147483659" r:id="rId9"/>
    <p:sldLayoutId id="2147483657" r:id="rId10"/>
    <p:sldLayoutId id="2147483661" r:id="rId11"/>
    <p:sldLayoutId id="2147483662" r:id="rId12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rgbClr val="005DA6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Arial" pitchFamily="34" charset="0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Arial" pitchFamily="34" charset="0"/>
        <a:buChar char="–"/>
        <a:defRPr sz="280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Arial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Arial" pitchFamily="34" charset="0"/>
        <a:buChar char="–"/>
        <a:defRPr sz="200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Arial" pitchFamily="34" charset="0"/>
        <a:buChar char="»"/>
        <a:defRPr sz="200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Introduction to Sangoma Technologies</a:t>
            </a: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Konrad Hammel</a:t>
            </a:r>
          </a:p>
          <a:p>
            <a:r>
              <a:rPr lang="en-US" dirty="0" smtClean="0"/>
              <a:t>Field Applications Engineer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A500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800600" cy="4525963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2-6 port BRI Card</a:t>
            </a:r>
          </a:p>
          <a:p>
            <a:r>
              <a:rPr lang="en-US" dirty="0" smtClean="0"/>
              <a:t>Expands up to 24 via Remora System</a:t>
            </a:r>
          </a:p>
          <a:p>
            <a:r>
              <a:rPr lang="en-US" dirty="0" smtClean="0"/>
              <a:t>PCI </a:t>
            </a:r>
            <a:r>
              <a:rPr lang="en-US" dirty="0" smtClean="0"/>
              <a:t>2.2(5V and 3.3V) and </a:t>
            </a:r>
            <a:r>
              <a:rPr lang="en-US" dirty="0" err="1" smtClean="0"/>
              <a:t>PCIe</a:t>
            </a:r>
            <a:r>
              <a:rPr lang="en-US" dirty="0" smtClean="0"/>
              <a:t>(E)</a:t>
            </a:r>
          </a:p>
          <a:p>
            <a:r>
              <a:rPr lang="en-US" dirty="0" smtClean="0"/>
              <a:t>2U Form Factor, 187mm x 55mm</a:t>
            </a:r>
          </a:p>
          <a:p>
            <a:r>
              <a:rPr lang="en-US" dirty="0" smtClean="0"/>
              <a:t>2 BRI lines per RJ-45 port</a:t>
            </a:r>
          </a:p>
          <a:p>
            <a:r>
              <a:rPr lang="en-US" dirty="0" smtClean="0"/>
              <a:t>Capable of powering phones over line using standard power supply</a:t>
            </a:r>
          </a:p>
          <a:p>
            <a:r>
              <a:rPr lang="en-US" dirty="0" smtClean="0"/>
              <a:t>Requires power for Remora Daughter cards</a:t>
            </a:r>
          </a:p>
          <a:p>
            <a:r>
              <a:rPr lang="en-US" dirty="0" smtClean="0"/>
              <a:t>Optional hardware Echo canceller (D)</a:t>
            </a:r>
          </a:p>
          <a:p>
            <a:r>
              <a:rPr lang="en-US" dirty="0" smtClean="0"/>
              <a:t>Fax Sync and Source Compatible, but analog ports synced to BRI automatically</a:t>
            </a:r>
          </a:p>
          <a:p>
            <a:r>
              <a:rPr lang="en-US" dirty="0" smtClean="0"/>
              <a:t>Lifetime Warranty</a:t>
            </a:r>
          </a:p>
          <a:p>
            <a:r>
              <a:rPr lang="en-US" dirty="0" smtClean="0"/>
              <a:t>Dip switches control termination resistance for BRI lines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10" name="Content Placeholder 9" descr="pci_a500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257800" y="1828800"/>
            <a:ext cx="3514907" cy="3886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BRI lines have a Network side (NT) and a Termination side (TE)</a:t>
            </a:r>
          </a:p>
          <a:p>
            <a:r>
              <a:rPr lang="en-US" dirty="0" smtClean="0"/>
              <a:t>1 module can do both, just flip it over</a:t>
            </a:r>
          </a:p>
          <a:p>
            <a:r>
              <a:rPr lang="en-US" dirty="0" smtClean="0"/>
              <a:t>Red = TE mode</a:t>
            </a:r>
          </a:p>
          <a:p>
            <a:r>
              <a:rPr lang="en-US" dirty="0" smtClean="0"/>
              <a:t>Green = NT mode</a:t>
            </a:r>
          </a:p>
          <a:p>
            <a:r>
              <a:rPr lang="en-US" dirty="0" smtClean="0"/>
              <a:t>Allows for the connection of 2 BRI lines</a:t>
            </a:r>
          </a:p>
          <a:p>
            <a:r>
              <a:rPr lang="en-US" dirty="0" smtClean="0"/>
              <a:t>Universal design works with all Sangoma BRI cards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BRI Modules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Intro To Sangoma Technologies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B600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4196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4 port FXO + 1 port FXS</a:t>
            </a:r>
          </a:p>
          <a:p>
            <a:r>
              <a:rPr lang="en-US" dirty="0" smtClean="0"/>
              <a:t>PCI 2.2(5V and 3.3V) and </a:t>
            </a:r>
            <a:r>
              <a:rPr lang="en-US" dirty="0" err="1" smtClean="0"/>
              <a:t>PCIe</a:t>
            </a:r>
            <a:r>
              <a:rPr lang="en-US" dirty="0" smtClean="0"/>
              <a:t>(E)</a:t>
            </a:r>
          </a:p>
          <a:p>
            <a:r>
              <a:rPr lang="en-US" dirty="0" smtClean="0"/>
              <a:t>2U Form Factor, 140mm x 55mm</a:t>
            </a:r>
          </a:p>
          <a:p>
            <a:r>
              <a:rPr lang="en-US" dirty="0" smtClean="0"/>
              <a:t>Standard RJ11 (6P4C), FXO has 2 lines per port</a:t>
            </a:r>
          </a:p>
          <a:p>
            <a:r>
              <a:rPr lang="en-US" dirty="0" smtClean="0"/>
              <a:t>No external Power needed</a:t>
            </a:r>
          </a:p>
          <a:p>
            <a:r>
              <a:rPr lang="en-US" dirty="0" smtClean="0"/>
              <a:t>Optional hardware Echo canceller (D)</a:t>
            </a:r>
          </a:p>
          <a:p>
            <a:r>
              <a:rPr lang="en-US" dirty="0" smtClean="0"/>
              <a:t>Fax Sync Compatible</a:t>
            </a:r>
          </a:p>
          <a:p>
            <a:r>
              <a:rPr lang="en-US" dirty="0" smtClean="0"/>
              <a:t>5 year Warranty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7" name="Content Placeholder 6" descr="pci_b600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876800" y="1676399"/>
            <a:ext cx="3857625" cy="2478907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B700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800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4 ports of BRI and 2 ports of FXO/FXS</a:t>
            </a:r>
          </a:p>
          <a:p>
            <a:r>
              <a:rPr lang="en-US" dirty="0" smtClean="0"/>
              <a:t>BRI modules are reversible TE mode one side NT mode on the other side</a:t>
            </a:r>
          </a:p>
          <a:p>
            <a:r>
              <a:rPr lang="en-US" dirty="0" smtClean="0"/>
              <a:t>Standard analog modules</a:t>
            </a:r>
          </a:p>
          <a:p>
            <a:r>
              <a:rPr lang="en-US" dirty="0" smtClean="0"/>
              <a:t>PCI 2.2(5V and 3.3V) and </a:t>
            </a:r>
            <a:r>
              <a:rPr lang="en-US" dirty="0" err="1" smtClean="0"/>
              <a:t>PCIe</a:t>
            </a:r>
            <a:r>
              <a:rPr lang="en-US" dirty="0" smtClean="0"/>
              <a:t>(E)</a:t>
            </a:r>
          </a:p>
          <a:p>
            <a:r>
              <a:rPr lang="en-US" dirty="0" smtClean="0"/>
              <a:t>2U Form Factor, 187mm x 55mm</a:t>
            </a:r>
          </a:p>
          <a:p>
            <a:r>
              <a:rPr lang="en-US" dirty="0" smtClean="0"/>
              <a:t>2 BRI lines per RJ-45 port, 1 RJ-11 (6P4C) for analog</a:t>
            </a:r>
          </a:p>
          <a:p>
            <a:r>
              <a:rPr lang="en-US" dirty="0" smtClean="0"/>
              <a:t>External power needed for FXS</a:t>
            </a:r>
          </a:p>
          <a:p>
            <a:r>
              <a:rPr lang="en-US" dirty="0" smtClean="0"/>
              <a:t>Optional hardware Echo canceller (D)</a:t>
            </a:r>
          </a:p>
          <a:p>
            <a:r>
              <a:rPr lang="en-US" dirty="0" smtClean="0"/>
              <a:t>Fax Sync and Source Compatible, but analog ports synced to BRI automatically</a:t>
            </a:r>
          </a:p>
          <a:p>
            <a:r>
              <a:rPr lang="en-US" dirty="0" smtClean="0"/>
              <a:t>5 year Warranty</a:t>
            </a:r>
          </a:p>
          <a:p>
            <a:endParaRPr lang="en-US" dirty="0"/>
          </a:p>
        </p:txBody>
      </p:sp>
      <p:pic>
        <p:nvPicPr>
          <p:cNvPr id="7" name="Content Placeholder 6" descr="flex_bri_2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217282" y="1752601"/>
            <a:ext cx="3507617" cy="2209799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638800" y="4038600"/>
            <a:ext cx="3124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Dip switches control termination resistance for BRI lines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A142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6482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Dual Synchronous Serial card</a:t>
            </a:r>
          </a:p>
          <a:p>
            <a:r>
              <a:rPr lang="en-US" dirty="0" smtClean="0"/>
              <a:t>2 Primary ports</a:t>
            </a:r>
          </a:p>
          <a:p>
            <a:r>
              <a:rPr lang="en-US" dirty="0" smtClean="0"/>
              <a:t>Internal or External clocking up to 8Mbps</a:t>
            </a:r>
          </a:p>
          <a:p>
            <a:r>
              <a:rPr lang="en-US" dirty="0" smtClean="0"/>
              <a:t>V.35 or RS232 flavors</a:t>
            </a:r>
          </a:p>
          <a:p>
            <a:r>
              <a:rPr lang="en-US" dirty="0" smtClean="0"/>
              <a:t>V.35/RS422/EIA530 up to 8Mbps per port</a:t>
            </a:r>
          </a:p>
          <a:p>
            <a:r>
              <a:rPr lang="en-US" dirty="0" smtClean="0"/>
              <a:t>RS232 up to 400kbps per port</a:t>
            </a:r>
          </a:p>
          <a:p>
            <a:r>
              <a:rPr lang="en-US" dirty="0" smtClean="0"/>
              <a:t>PCI 2.2(5V and 3.3V) and </a:t>
            </a:r>
            <a:r>
              <a:rPr lang="en-US" dirty="0" err="1" smtClean="0"/>
              <a:t>PCIe</a:t>
            </a:r>
            <a:r>
              <a:rPr lang="en-US" dirty="0" smtClean="0"/>
              <a:t>(E)</a:t>
            </a:r>
          </a:p>
          <a:p>
            <a:r>
              <a:rPr lang="en-US" dirty="0" smtClean="0"/>
              <a:t>2U Form Factor, 140mm x 55mm</a:t>
            </a:r>
          </a:p>
          <a:p>
            <a:r>
              <a:rPr lang="en-US" dirty="0" smtClean="0"/>
              <a:t>Lifetime Warranty</a:t>
            </a:r>
          </a:p>
        </p:txBody>
      </p:sp>
      <p:pic>
        <p:nvPicPr>
          <p:cNvPr id="7" name="Content Placeholder 6" descr="pci_a142_1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775960" y="1600200"/>
            <a:ext cx="2987040" cy="2133600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8" name="Picture 7" descr="pci_a142_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4041" y="3886200"/>
            <a:ext cx="2886959" cy="200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A144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6482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Quad Synchronous Serial card</a:t>
            </a:r>
          </a:p>
          <a:p>
            <a:r>
              <a:rPr lang="en-US" dirty="0" smtClean="0"/>
              <a:t>4 Primary ports</a:t>
            </a:r>
          </a:p>
          <a:p>
            <a:r>
              <a:rPr lang="en-US" dirty="0" smtClean="0"/>
              <a:t>Internal or External clocking up to 8Mbps</a:t>
            </a:r>
          </a:p>
          <a:p>
            <a:r>
              <a:rPr lang="en-US" dirty="0" smtClean="0"/>
              <a:t>V.35 or RS232 flavors</a:t>
            </a:r>
          </a:p>
          <a:p>
            <a:r>
              <a:rPr lang="en-US" dirty="0" smtClean="0"/>
              <a:t>V.35/RS422/EIA530 up to 8Mbps per port</a:t>
            </a:r>
          </a:p>
          <a:p>
            <a:r>
              <a:rPr lang="en-US" dirty="0" smtClean="0"/>
              <a:t>RS232 up to 400kbps per port</a:t>
            </a:r>
          </a:p>
          <a:p>
            <a:r>
              <a:rPr lang="en-US" dirty="0" smtClean="0"/>
              <a:t>PCI 2.2(5V and 3.3V) and </a:t>
            </a:r>
            <a:r>
              <a:rPr lang="en-US" dirty="0" err="1" smtClean="0"/>
              <a:t>PCIe</a:t>
            </a:r>
            <a:r>
              <a:rPr lang="en-US" dirty="0" smtClean="0"/>
              <a:t>(E)</a:t>
            </a:r>
          </a:p>
          <a:p>
            <a:r>
              <a:rPr lang="en-US" dirty="0" smtClean="0"/>
              <a:t>2U Form Factor, 140mm x 55mm</a:t>
            </a:r>
          </a:p>
          <a:p>
            <a:r>
              <a:rPr lang="en-US" dirty="0" smtClean="0"/>
              <a:t>Lifetime Warranty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10" name="Content Placeholder 9" descr="pci_a144_1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638800" y="1600200"/>
            <a:ext cx="3200400" cy="2228850"/>
          </a:xfrm>
        </p:spPr>
      </p:pic>
      <p:pic>
        <p:nvPicPr>
          <p:cNvPr id="11" name="Picture 10" descr="pci_a144_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6400" y="4038600"/>
            <a:ext cx="2667000" cy="183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A56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5181600" cy="4525963"/>
          </a:xfrm>
        </p:spPr>
        <p:txBody>
          <a:bodyPr/>
          <a:lstStyle/>
          <a:p>
            <a:r>
              <a:rPr lang="en-US" dirty="0" smtClean="0"/>
              <a:t>1 port 56kbps DDS</a:t>
            </a:r>
          </a:p>
          <a:p>
            <a:r>
              <a:rPr lang="en-US" dirty="0" smtClean="0"/>
              <a:t>Clock recovery (Normal) or Clock generation (Master)</a:t>
            </a:r>
          </a:p>
          <a:p>
            <a:r>
              <a:rPr lang="en-US" dirty="0" smtClean="0"/>
              <a:t>PCI 2.2 (5V and 3.3V)</a:t>
            </a:r>
          </a:p>
          <a:p>
            <a:r>
              <a:rPr lang="en-US" dirty="0" smtClean="0"/>
              <a:t>2U Form Factor, 120mm x 55mm</a:t>
            </a:r>
          </a:p>
          <a:p>
            <a:r>
              <a:rPr lang="en-US" dirty="0" smtClean="0"/>
              <a:t>Lifetime Warranty</a:t>
            </a:r>
            <a:endParaRPr lang="en-US" dirty="0"/>
          </a:p>
        </p:txBody>
      </p:sp>
      <p:pic>
        <p:nvPicPr>
          <p:cNvPr id="7" name="Content Placeholder 6" descr="pci_a56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183458" y="2819400"/>
            <a:ext cx="3827191" cy="3138297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A301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1 port T3/E3</a:t>
            </a:r>
          </a:p>
          <a:p>
            <a:r>
              <a:rPr lang="en-US" dirty="0" smtClean="0"/>
              <a:t>Clear Channel</a:t>
            </a:r>
          </a:p>
          <a:p>
            <a:r>
              <a:rPr lang="en-US" dirty="0" smtClean="0"/>
              <a:t>Dual BNC connectors</a:t>
            </a:r>
          </a:p>
          <a:p>
            <a:r>
              <a:rPr lang="en-US" dirty="0" smtClean="0"/>
              <a:t>PCI 2.2 (5V and 3.3V)</a:t>
            </a:r>
          </a:p>
          <a:p>
            <a:r>
              <a:rPr lang="en-US" dirty="0" smtClean="0"/>
              <a:t>2U Form Factor, 120mm x 55mm</a:t>
            </a:r>
          </a:p>
          <a:p>
            <a:r>
              <a:rPr lang="en-US" dirty="0" smtClean="0"/>
              <a:t>5 year Warranty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7" name="Content Placeholder 6" descr="pci_a301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324636" y="1828800"/>
            <a:ext cx="3228814" cy="2286000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S-Series ADSL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S518</a:t>
            </a:r>
          </a:p>
          <a:p>
            <a:pPr lvl="1"/>
            <a:r>
              <a:rPr lang="en-US" dirty="0" smtClean="0"/>
              <a:t>1 port ADSL</a:t>
            </a:r>
          </a:p>
          <a:p>
            <a:pPr lvl="1"/>
            <a:r>
              <a:rPr lang="en-US" dirty="0" smtClean="0"/>
              <a:t>1U form factor, 140mm x 90mm</a:t>
            </a:r>
          </a:p>
          <a:p>
            <a:pPr lvl="1"/>
            <a:r>
              <a:rPr lang="en-US" dirty="0" smtClean="0"/>
              <a:t>PCI 2.2 (3.3V and 5V)</a:t>
            </a:r>
          </a:p>
          <a:p>
            <a:r>
              <a:rPr lang="en-US" dirty="0" smtClean="0"/>
              <a:t>S519</a:t>
            </a:r>
          </a:p>
          <a:p>
            <a:pPr lvl="1"/>
            <a:r>
              <a:rPr lang="en-US" dirty="0" smtClean="0"/>
              <a:t>1 port ADSL/ADSL2+</a:t>
            </a:r>
          </a:p>
          <a:p>
            <a:pPr lvl="1"/>
            <a:r>
              <a:rPr lang="en-US" dirty="0" smtClean="0"/>
              <a:t>1U form factor, 140mm x 90mm</a:t>
            </a:r>
          </a:p>
          <a:p>
            <a:pPr lvl="1"/>
            <a:r>
              <a:rPr lang="en-US" dirty="0" smtClean="0"/>
              <a:t>PCI 2.2 (3.3V and 5V)</a:t>
            </a:r>
          </a:p>
          <a:p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11" name="Picture 10" descr="S51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3124200"/>
            <a:ext cx="2209800" cy="2952642"/>
          </a:xfrm>
          <a:prstGeom prst="rect">
            <a:avLst/>
          </a:prstGeom>
        </p:spPr>
      </p:pic>
      <p:pic>
        <p:nvPicPr>
          <p:cNvPr id="12" name="Picture 11" descr="pci_s51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0800" y="1676400"/>
            <a:ext cx="2381250" cy="207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UT-100 USB-FXO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2 port analog</a:t>
            </a:r>
          </a:p>
          <a:p>
            <a:r>
              <a:rPr lang="en-US" dirty="0" smtClean="0"/>
              <a:t>USB 1.0 interface</a:t>
            </a:r>
          </a:p>
          <a:p>
            <a:r>
              <a:rPr lang="en-US" dirty="0" smtClean="0"/>
              <a:t>Standard RJ11 6P4C</a:t>
            </a:r>
          </a:p>
          <a:p>
            <a:r>
              <a:rPr lang="en-US" dirty="0" smtClean="0"/>
              <a:t>Software EC</a:t>
            </a:r>
          </a:p>
          <a:p>
            <a:r>
              <a:rPr lang="en-US" dirty="0" smtClean="0"/>
              <a:t>5 year Warranty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7" name="Content Placeholder 6" descr="USB_FXO_Shot_Label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2161278"/>
            <a:ext cx="4038600" cy="3403807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Sangoma Hardware Products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UT-50 </a:t>
            </a:r>
            <a:r>
              <a:rPr lang="en-US" dirty="0" err="1" smtClean="0"/>
              <a:t>Voicetime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Zaptel Timing Device</a:t>
            </a:r>
          </a:p>
          <a:p>
            <a:r>
              <a:rPr lang="en-US" dirty="0" smtClean="0"/>
              <a:t>USB connector or 0.1” pitch connector</a:t>
            </a:r>
          </a:p>
          <a:p>
            <a:r>
              <a:rPr lang="en-US" dirty="0" smtClean="0"/>
              <a:t>5 year Warranty</a:t>
            </a:r>
          </a:p>
          <a:p>
            <a:endParaRPr lang="en-US" dirty="0"/>
          </a:p>
        </p:txBody>
      </p:sp>
      <p:pic>
        <p:nvPicPr>
          <p:cNvPr id="7" name="Content Placeholder 6" descr="thumb_voice_time.gif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1447800"/>
            <a:ext cx="2685851" cy="2148681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Sangoma Software Products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 smtClean="0"/>
              <a:t>Wanpipe</a:t>
            </a:r>
            <a:endParaRPr lang="en-US" dirty="0" smtClean="0"/>
          </a:p>
          <a:p>
            <a:pPr lvl="1"/>
            <a:r>
              <a:rPr lang="en-US" dirty="0" smtClean="0"/>
              <a:t>Configuration, Control, and Monitoring tools for Sangoma Hardware</a:t>
            </a:r>
          </a:p>
          <a:p>
            <a:pPr lvl="1"/>
            <a:r>
              <a:rPr lang="en-US" dirty="0" smtClean="0"/>
              <a:t>Includes the “</a:t>
            </a:r>
            <a:r>
              <a:rPr lang="en-US" dirty="0" err="1" smtClean="0"/>
              <a:t>wanrouter</a:t>
            </a:r>
            <a:r>
              <a:rPr lang="en-US" dirty="0" smtClean="0"/>
              <a:t>”, “</a:t>
            </a:r>
            <a:r>
              <a:rPr lang="en-US" dirty="0" err="1" smtClean="0"/>
              <a:t>wanpipemon</a:t>
            </a:r>
            <a:r>
              <a:rPr lang="en-US" dirty="0" smtClean="0"/>
              <a:t>”, and “</a:t>
            </a:r>
            <a:r>
              <a:rPr lang="en-US" dirty="0" err="1" smtClean="0"/>
              <a:t>wancfg</a:t>
            </a:r>
            <a:r>
              <a:rPr lang="en-US" dirty="0" smtClean="0"/>
              <a:t>” commands</a:t>
            </a:r>
          </a:p>
          <a:p>
            <a:r>
              <a:rPr lang="en-US" dirty="0" smtClean="0"/>
              <a:t>API</a:t>
            </a:r>
          </a:p>
          <a:p>
            <a:pPr lvl="1"/>
            <a:r>
              <a:rPr lang="en-US" dirty="0" smtClean="0"/>
              <a:t>TDM Voice (interface to </a:t>
            </a:r>
            <a:r>
              <a:rPr lang="en-US" dirty="0" err="1" smtClean="0"/>
              <a:t>Zaptel</a:t>
            </a:r>
            <a:r>
              <a:rPr lang="en-US" dirty="0" smtClean="0"/>
              <a:t>)</a:t>
            </a:r>
            <a:endParaRPr lang="en-US" dirty="0" smtClean="0"/>
          </a:p>
          <a:p>
            <a:pPr lvl="1"/>
            <a:r>
              <a:rPr lang="en-US" dirty="0" smtClean="0"/>
              <a:t>TDM Voice API</a:t>
            </a:r>
          </a:p>
          <a:p>
            <a:pPr lvl="1"/>
            <a:r>
              <a:rPr lang="en-US" dirty="0" smtClean="0"/>
              <a:t>AFT API with modes for Frame Relay, PPP, CHDLC, and ATM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Sangoma Software Products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Intro To Sangoma Technologies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Sangoma Media Gateway</a:t>
            </a:r>
          </a:p>
          <a:p>
            <a:pPr lvl="1"/>
            <a:r>
              <a:rPr lang="en-US" dirty="0" smtClean="0"/>
              <a:t>Advanced architecture for Asterisk</a:t>
            </a:r>
          </a:p>
          <a:p>
            <a:pPr lvl="1"/>
            <a:r>
              <a:rPr lang="en-US" dirty="0" smtClean="0"/>
              <a:t>Allows Asterisk to scale (32+ E1s)</a:t>
            </a:r>
          </a:p>
          <a:p>
            <a:pPr lvl="1"/>
            <a:r>
              <a:rPr lang="en-US" smtClean="0"/>
              <a:t>Distributed </a:t>
            </a:r>
            <a:r>
              <a:rPr lang="en-US" dirty="0" smtClean="0"/>
              <a:t>computing</a:t>
            </a:r>
          </a:p>
          <a:p>
            <a:pPr lvl="1"/>
            <a:r>
              <a:rPr lang="en-US" dirty="0" smtClean="0"/>
              <a:t>Clustering</a:t>
            </a:r>
          </a:p>
          <a:p>
            <a:r>
              <a:rPr lang="en-US" dirty="0" err="1" smtClean="0"/>
              <a:t>Netborder</a:t>
            </a:r>
            <a:r>
              <a:rPr lang="en-US" dirty="0" smtClean="0"/>
              <a:t> Express</a:t>
            </a:r>
          </a:p>
          <a:p>
            <a:pPr lvl="1"/>
            <a:r>
              <a:rPr lang="en-US" dirty="0" smtClean="0"/>
              <a:t>Turns any Sangoma AFT series voice card into a TDM to SIP gateway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Sangoma Software Products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Intro To Sangoma Technologies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you.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1600" cap="none" dirty="0" smtClean="0">
                <a:solidFill>
                  <a:schemeClr val="bg1">
                    <a:lumMod val="50000"/>
                  </a:schemeClr>
                </a:solidFill>
              </a:rPr>
              <a:t>Konrad Hammel</a:t>
            </a:r>
            <a:endParaRPr lang="en-US" sz="1600" cap="none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A200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8006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2-4 port Analog Card</a:t>
            </a:r>
          </a:p>
          <a:p>
            <a:r>
              <a:rPr lang="en-US" dirty="0" smtClean="0"/>
              <a:t>PCI 2.2(5V and 3.3V) and </a:t>
            </a:r>
            <a:r>
              <a:rPr lang="en-US" dirty="0" err="1" smtClean="0"/>
              <a:t>PCIe</a:t>
            </a:r>
            <a:r>
              <a:rPr lang="en-US" dirty="0" smtClean="0"/>
              <a:t>(E)</a:t>
            </a:r>
          </a:p>
          <a:p>
            <a:r>
              <a:rPr lang="en-US" dirty="0" smtClean="0"/>
              <a:t>2U Form Factor, 140mm x 55mm</a:t>
            </a:r>
          </a:p>
          <a:p>
            <a:r>
              <a:rPr lang="en-US" dirty="0" smtClean="0"/>
              <a:t>Uses standard FXO/FXS modules</a:t>
            </a:r>
          </a:p>
          <a:p>
            <a:r>
              <a:rPr lang="en-US" dirty="0" smtClean="0"/>
              <a:t>4 x RJ11 (4P4C)</a:t>
            </a:r>
          </a:p>
          <a:p>
            <a:r>
              <a:rPr lang="en-US" dirty="0" smtClean="0"/>
              <a:t>Expands up to 24 via Remora System</a:t>
            </a:r>
          </a:p>
          <a:p>
            <a:r>
              <a:rPr lang="en-US" dirty="0" smtClean="0"/>
              <a:t>Optional hardware Echo canceller (D)</a:t>
            </a:r>
          </a:p>
          <a:p>
            <a:r>
              <a:rPr lang="en-US" dirty="0" smtClean="0"/>
              <a:t>Fax Sync Compatible</a:t>
            </a:r>
          </a:p>
          <a:p>
            <a:r>
              <a:rPr lang="en-US" dirty="0" smtClean="0"/>
              <a:t>Requires external power source for FXS and Remora Daughter cards</a:t>
            </a:r>
          </a:p>
          <a:p>
            <a:r>
              <a:rPr lang="en-US" dirty="0" smtClean="0"/>
              <a:t>Lifetime Warranty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12" name="Content Placeholder 11" descr="A200_Render11x7.5@300_04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248400" y="1371600"/>
            <a:ext cx="2667000" cy="2060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 descr="A200_inpiece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7425" y="3429000"/>
            <a:ext cx="2695575" cy="2133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A400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800600" cy="4267199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2-12 port Analog Card</a:t>
            </a:r>
          </a:p>
          <a:p>
            <a:r>
              <a:rPr lang="en-US" dirty="0" smtClean="0"/>
              <a:t>PCI 2.2(5V and 3.3V) and </a:t>
            </a:r>
            <a:r>
              <a:rPr lang="en-US" dirty="0" err="1" smtClean="0"/>
              <a:t>PCIe</a:t>
            </a:r>
            <a:r>
              <a:rPr lang="en-US" dirty="0" smtClean="0"/>
              <a:t>(E)</a:t>
            </a:r>
          </a:p>
          <a:p>
            <a:r>
              <a:rPr lang="en-US" dirty="0" smtClean="0"/>
              <a:t>Uses standard FXO/FXS modules</a:t>
            </a:r>
          </a:p>
          <a:p>
            <a:r>
              <a:rPr lang="en-US" dirty="0" smtClean="0"/>
              <a:t>Standard DB-25 connector</a:t>
            </a:r>
          </a:p>
          <a:p>
            <a:r>
              <a:rPr lang="en-US" dirty="0" smtClean="0"/>
              <a:t>Expands up to 24 via Remora System</a:t>
            </a:r>
          </a:p>
          <a:p>
            <a:r>
              <a:rPr lang="en-US" dirty="0" smtClean="0"/>
              <a:t>Optional hardware Echo canceller (D)</a:t>
            </a:r>
          </a:p>
          <a:p>
            <a:r>
              <a:rPr lang="en-US" dirty="0" smtClean="0"/>
              <a:t>Fax Sync Compatible</a:t>
            </a:r>
          </a:p>
          <a:p>
            <a:r>
              <a:rPr lang="en-US" dirty="0" smtClean="0"/>
              <a:t>Requires external power source for FXS and Remora Daughter cards</a:t>
            </a:r>
          </a:p>
          <a:p>
            <a:r>
              <a:rPr lang="en-US" dirty="0" smtClean="0"/>
              <a:t>Lifetime Warranty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0" name="Picture 9" descr="pci_a400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1474140"/>
            <a:ext cx="3352800" cy="2640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Analog Modules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FXS Module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Used to connect phones, fax machines, modems, etc</a:t>
            </a:r>
          </a:p>
          <a:p>
            <a:r>
              <a:rPr lang="en-US" dirty="0" smtClean="0"/>
              <a:t>Adds 2 lines per module</a:t>
            </a:r>
          </a:p>
          <a:p>
            <a:r>
              <a:rPr lang="en-US" dirty="0" smtClean="0"/>
              <a:t>Green…easy to identify</a:t>
            </a:r>
          </a:p>
          <a:p>
            <a:r>
              <a:rPr lang="en-US" dirty="0" smtClean="0"/>
              <a:t>Universal interface, works with all Sangoma analog cards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FXO Module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Used to connect to telco lines</a:t>
            </a:r>
          </a:p>
          <a:p>
            <a:r>
              <a:rPr lang="en-US" dirty="0" smtClean="0"/>
              <a:t>Adds 2 lines per module</a:t>
            </a:r>
          </a:p>
          <a:p>
            <a:r>
              <a:rPr lang="en-US" dirty="0" smtClean="0"/>
              <a:t>Red</a:t>
            </a:r>
            <a:r>
              <a:rPr lang="en-US" dirty="0" smtClean="0"/>
              <a:t>…easy to </a:t>
            </a:r>
            <a:r>
              <a:rPr lang="en-US" dirty="0" smtClean="0"/>
              <a:t>identify</a:t>
            </a:r>
          </a:p>
          <a:p>
            <a:r>
              <a:rPr lang="en-US" dirty="0" smtClean="0"/>
              <a:t>Universal interface, works with all Sangoma analog </a:t>
            </a:r>
            <a:r>
              <a:rPr lang="en-US" dirty="0" smtClean="0"/>
              <a:t>cards</a:t>
            </a:r>
            <a:endParaRPr 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A101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8006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1 port T1/E1/J1</a:t>
            </a:r>
          </a:p>
          <a:p>
            <a:r>
              <a:rPr lang="en-US" dirty="0" smtClean="0"/>
              <a:t>Channelized for data, voice or both</a:t>
            </a:r>
          </a:p>
          <a:p>
            <a:r>
              <a:rPr lang="en-US" dirty="0" smtClean="0"/>
              <a:t>Clock recovery (Normal) or Clock generation (Master)</a:t>
            </a:r>
          </a:p>
          <a:p>
            <a:r>
              <a:rPr lang="en-US" dirty="0" smtClean="0"/>
              <a:t>PCI 2.2(5V and 3.3V) and </a:t>
            </a:r>
            <a:r>
              <a:rPr lang="en-US" dirty="0" err="1" smtClean="0"/>
              <a:t>PCIe</a:t>
            </a:r>
            <a:r>
              <a:rPr lang="en-US" dirty="0" smtClean="0"/>
              <a:t>(E)</a:t>
            </a:r>
          </a:p>
          <a:p>
            <a:r>
              <a:rPr lang="en-US" dirty="0" smtClean="0"/>
              <a:t>2U Form Factor, 140mm x 55mm</a:t>
            </a:r>
          </a:p>
          <a:p>
            <a:r>
              <a:rPr lang="en-US" dirty="0" smtClean="0"/>
              <a:t>Standard RJ-48c connector</a:t>
            </a:r>
          </a:p>
          <a:p>
            <a:r>
              <a:rPr lang="en-US" dirty="0" smtClean="0"/>
              <a:t>Optional hardware echo canceller (D)</a:t>
            </a:r>
          </a:p>
          <a:p>
            <a:r>
              <a:rPr lang="en-US" dirty="0" smtClean="0"/>
              <a:t>Up to 31 channels of hardware HDLC framing</a:t>
            </a:r>
          </a:p>
          <a:p>
            <a:r>
              <a:rPr lang="en-US" dirty="0" smtClean="0"/>
              <a:t>Fax source compatible</a:t>
            </a:r>
          </a:p>
          <a:p>
            <a:r>
              <a:rPr lang="en-US" dirty="0" smtClean="0"/>
              <a:t>Lifetime Warranty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1" name="Content Placeholder 10" descr="pcie_a101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181600" y="2125925"/>
            <a:ext cx="3638550" cy="2827075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A102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51816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2 port T1/E1/J1</a:t>
            </a:r>
          </a:p>
          <a:p>
            <a:r>
              <a:rPr lang="en-US" dirty="0" smtClean="0"/>
              <a:t>Channelized for data, voice or both</a:t>
            </a:r>
          </a:p>
          <a:p>
            <a:r>
              <a:rPr lang="en-US" dirty="0" smtClean="0"/>
              <a:t>Clock recovery (Normal) or Clock generation (Master) with Clock reference</a:t>
            </a:r>
          </a:p>
          <a:p>
            <a:r>
              <a:rPr lang="en-US" dirty="0" smtClean="0"/>
              <a:t>PCI 2.2(5V and 3.3V) and </a:t>
            </a:r>
            <a:r>
              <a:rPr lang="en-US" dirty="0" err="1" smtClean="0"/>
              <a:t>PCIe</a:t>
            </a:r>
            <a:r>
              <a:rPr lang="en-US" dirty="0" smtClean="0"/>
              <a:t>(E)</a:t>
            </a:r>
          </a:p>
          <a:p>
            <a:r>
              <a:rPr lang="en-US" dirty="0" smtClean="0"/>
              <a:t>2U Form Factor, 140mm x 55mm</a:t>
            </a:r>
          </a:p>
          <a:p>
            <a:r>
              <a:rPr lang="en-US" dirty="0" smtClean="0"/>
              <a:t>Standard RJ-48c connector</a:t>
            </a:r>
          </a:p>
          <a:p>
            <a:r>
              <a:rPr lang="en-US" dirty="0" smtClean="0"/>
              <a:t>Optional hardware echo canceller (D)</a:t>
            </a:r>
          </a:p>
          <a:p>
            <a:r>
              <a:rPr lang="en-US" dirty="0" smtClean="0"/>
              <a:t>Up to 62 channels of hardware HDLC framing</a:t>
            </a:r>
          </a:p>
          <a:p>
            <a:r>
              <a:rPr lang="en-US" dirty="0" smtClean="0"/>
              <a:t>Fax source compatible</a:t>
            </a:r>
          </a:p>
          <a:p>
            <a:r>
              <a:rPr lang="en-US" dirty="0" smtClean="0"/>
              <a:t>Lifetime Warranty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10" name="Content Placeholder 9" descr="pcie_a102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621020" y="3505200"/>
            <a:ext cx="3342005" cy="25336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A104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800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4 port T1/E1/J1</a:t>
            </a:r>
          </a:p>
          <a:p>
            <a:r>
              <a:rPr lang="en-US" dirty="0" smtClean="0"/>
              <a:t>Channelized for data, voice or both</a:t>
            </a:r>
          </a:p>
          <a:p>
            <a:r>
              <a:rPr lang="en-US" dirty="0" smtClean="0"/>
              <a:t>Clock recovery (Normal) or Clock generation (Master) with Clock reference</a:t>
            </a:r>
          </a:p>
          <a:p>
            <a:r>
              <a:rPr lang="en-US" dirty="0" smtClean="0"/>
              <a:t>PCI 2.2(5V and 3.3V) and </a:t>
            </a:r>
            <a:r>
              <a:rPr lang="en-US" dirty="0" err="1" smtClean="0"/>
              <a:t>PCIe</a:t>
            </a:r>
            <a:r>
              <a:rPr lang="en-US" dirty="0" smtClean="0"/>
              <a:t>(E)</a:t>
            </a:r>
          </a:p>
          <a:p>
            <a:r>
              <a:rPr lang="en-US" dirty="0" smtClean="0"/>
              <a:t>2U Form Factor, 140mm x 55mm</a:t>
            </a:r>
          </a:p>
          <a:p>
            <a:r>
              <a:rPr lang="en-US" dirty="0" smtClean="0"/>
              <a:t>Standard RJ-48c connector</a:t>
            </a:r>
          </a:p>
          <a:p>
            <a:r>
              <a:rPr lang="en-US" dirty="0" smtClean="0"/>
              <a:t>Optional hardware echo canceller (D)</a:t>
            </a:r>
          </a:p>
          <a:p>
            <a:r>
              <a:rPr lang="en-US" dirty="0" smtClean="0"/>
              <a:t>Up to 124 channels of hardware HDLC framing</a:t>
            </a:r>
          </a:p>
          <a:p>
            <a:r>
              <a:rPr lang="en-US" dirty="0" smtClean="0"/>
              <a:t>Fax source compatible</a:t>
            </a:r>
          </a:p>
          <a:p>
            <a:r>
              <a:rPr lang="en-US" dirty="0" smtClean="0"/>
              <a:t>Lifetime Warranty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14" name="Content Placeholder 13" descr="pci_a104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410200" y="3048000"/>
            <a:ext cx="3479800" cy="2895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A108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8006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8 port T1/E1/J1</a:t>
            </a:r>
          </a:p>
          <a:p>
            <a:r>
              <a:rPr lang="en-US" dirty="0" smtClean="0"/>
              <a:t>Channelized for data, voice or both</a:t>
            </a:r>
          </a:p>
          <a:p>
            <a:r>
              <a:rPr lang="en-US" dirty="0" smtClean="0"/>
              <a:t>Clock recovery (Normal) or Clock generation (Master)</a:t>
            </a:r>
          </a:p>
          <a:p>
            <a:r>
              <a:rPr lang="en-US" dirty="0" smtClean="0"/>
              <a:t>PCI 2.2(5V and 3.3V) and </a:t>
            </a:r>
            <a:r>
              <a:rPr lang="en-US" dirty="0" err="1" smtClean="0"/>
              <a:t>PCIe</a:t>
            </a:r>
            <a:r>
              <a:rPr lang="en-US" dirty="0" smtClean="0"/>
              <a:t>(E)</a:t>
            </a:r>
          </a:p>
          <a:p>
            <a:r>
              <a:rPr lang="en-US" dirty="0" smtClean="0"/>
              <a:t>2U Form Factor, 140mm x 55mm</a:t>
            </a:r>
          </a:p>
          <a:p>
            <a:r>
              <a:rPr lang="en-US" dirty="0" smtClean="0"/>
              <a:t>2 lines per port</a:t>
            </a:r>
          </a:p>
          <a:p>
            <a:r>
              <a:rPr lang="en-US" dirty="0" smtClean="0"/>
              <a:t>Optional hardware echo canceller (D)</a:t>
            </a:r>
          </a:p>
          <a:p>
            <a:r>
              <a:rPr lang="en-US" dirty="0" smtClean="0"/>
              <a:t>Up to 31 channels of hardware HDLC framing</a:t>
            </a:r>
          </a:p>
          <a:p>
            <a:r>
              <a:rPr lang="en-US" dirty="0" smtClean="0"/>
              <a:t>Fax source compatible</a:t>
            </a:r>
          </a:p>
          <a:p>
            <a:r>
              <a:rPr lang="en-US" dirty="0" smtClean="0"/>
              <a:t>Lifetime Warranty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12" name="Content Placeholder 11" descr="A108_Render11x7.5@300_01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257800" y="3200400"/>
            <a:ext cx="3581400" cy="2767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 descr="pci_a10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2200" y="1447800"/>
            <a:ext cx="2647950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PT_Template_Oct-2007-Section1 2">
    <a:dk1>
      <a:srgbClr val="000000"/>
    </a:dk1>
    <a:lt1>
      <a:srgbClr val="FFFFFF"/>
    </a:lt1>
    <a:dk2>
      <a:srgbClr val="000000"/>
    </a:dk2>
    <a:lt2>
      <a:srgbClr val="918F90"/>
    </a:lt2>
    <a:accent1>
      <a:srgbClr val="F79910"/>
    </a:accent1>
    <a:accent2>
      <a:srgbClr val="560E78"/>
    </a:accent2>
    <a:accent3>
      <a:srgbClr val="FFFFFF"/>
    </a:accent3>
    <a:accent4>
      <a:srgbClr val="000000"/>
    </a:accent4>
    <a:accent5>
      <a:srgbClr val="FACAAA"/>
    </a:accent5>
    <a:accent6>
      <a:srgbClr val="4D0C6C"/>
    </a:accent6>
    <a:hlink>
      <a:srgbClr val="1C98C3"/>
    </a:hlink>
    <a:folHlink>
      <a:srgbClr val="659A1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1120</TotalTime>
  <Words>1132</Words>
  <Application>Microsoft Office PowerPoint</Application>
  <PresentationFormat>On-screen Show (4:3)</PresentationFormat>
  <Paragraphs>249</Paragraphs>
  <Slides>25</Slides>
  <Notes>25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Custom Design</vt:lpstr>
      <vt:lpstr>Introduction to Sangoma Technologies</vt:lpstr>
      <vt:lpstr>Sangoma Hardware Products </vt:lpstr>
      <vt:lpstr>A200</vt:lpstr>
      <vt:lpstr>A400</vt:lpstr>
      <vt:lpstr>Analog Modules</vt:lpstr>
      <vt:lpstr>A101</vt:lpstr>
      <vt:lpstr>A102</vt:lpstr>
      <vt:lpstr>A104</vt:lpstr>
      <vt:lpstr>A108</vt:lpstr>
      <vt:lpstr>A500</vt:lpstr>
      <vt:lpstr>BRI Modules</vt:lpstr>
      <vt:lpstr>B600</vt:lpstr>
      <vt:lpstr>B700</vt:lpstr>
      <vt:lpstr>A142</vt:lpstr>
      <vt:lpstr>A144</vt:lpstr>
      <vt:lpstr>A56</vt:lpstr>
      <vt:lpstr>A301</vt:lpstr>
      <vt:lpstr>S-Series ADSL</vt:lpstr>
      <vt:lpstr>UT-100 USB-FXO</vt:lpstr>
      <vt:lpstr>UT-50 Voicetime</vt:lpstr>
      <vt:lpstr>Sangoma Software Products</vt:lpstr>
      <vt:lpstr>Sangoma Software Products</vt:lpstr>
      <vt:lpstr>Sangoma Software Products</vt:lpstr>
      <vt:lpstr>Thank you.  Konrad Hammel</vt:lpstr>
      <vt:lpstr>Slide 25</vt:lpstr>
    </vt:vector>
  </TitlesOfParts>
  <Company>Sangoma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grace</dc:creator>
  <cp:lastModifiedBy>Valued Acer Customer</cp:lastModifiedBy>
  <cp:revision>156</cp:revision>
  <dcterms:created xsi:type="dcterms:W3CDTF">2008-10-15T15:26:30Z</dcterms:created>
  <dcterms:modified xsi:type="dcterms:W3CDTF">2009-01-09T16:28:15Z</dcterms:modified>
</cp:coreProperties>
</file>