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9"/>
  </p:notesMasterIdLst>
  <p:handoutMasterIdLst>
    <p:handoutMasterId r:id="rId30"/>
  </p:handoutMasterIdLst>
  <p:sldIdLst>
    <p:sldId id="256" r:id="rId2"/>
    <p:sldId id="295" r:id="rId3"/>
    <p:sldId id="296" r:id="rId4"/>
    <p:sldId id="297" r:id="rId5"/>
    <p:sldId id="315" r:id="rId6"/>
    <p:sldId id="298" r:id="rId7"/>
    <p:sldId id="301" r:id="rId8"/>
    <p:sldId id="300" r:id="rId9"/>
    <p:sldId id="299" r:id="rId10"/>
    <p:sldId id="304" r:id="rId11"/>
    <p:sldId id="316" r:id="rId12"/>
    <p:sldId id="302" r:id="rId13"/>
    <p:sldId id="317" r:id="rId14"/>
    <p:sldId id="303" r:id="rId15"/>
    <p:sldId id="318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270" r:id="rId27"/>
    <p:sldId id="271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DA6"/>
    <a:srgbClr val="6E9E2E"/>
    <a:srgbClr val="80848A"/>
    <a:srgbClr val="00588D"/>
    <a:srgbClr val="00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0" autoAdjust="0"/>
    <p:restoredTop sz="94628" autoAdjust="0"/>
  </p:normalViewPr>
  <p:slideViewPr>
    <p:cSldViewPr>
      <p:cViewPr>
        <p:scale>
          <a:sx n="90" d="100"/>
          <a:sy n="90" d="100"/>
        </p:scale>
        <p:origin x="-118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F360E-90F4-4CF8-AD68-D380C6D0B9BF}" type="datetime1">
              <a:rPr lang="en-US" smtClean="0"/>
              <a:pPr/>
              <a:t>7/13/2010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648CF-5A25-4EBD-A035-CE5217641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DDE896-FBD9-4F3F-BD29-05E97D063D97}" type="datetime1">
              <a:rPr lang="en-US" smtClean="0"/>
              <a:pPr/>
              <a:t>7/13/2010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967446-AD82-4B7E-AD71-20F6E66A3894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PT_Template_titl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14400" y="1981200"/>
            <a:ext cx="7772400" cy="1470025"/>
          </a:xfrm>
          <a:noFill/>
        </p:spPr>
        <p:txBody>
          <a:bodyPr anchor="b" anchorCtr="0">
            <a:normAutofit/>
          </a:bodyPr>
          <a:lstStyle>
            <a:lvl1pPr algn="r">
              <a:defRPr sz="3200" b="1">
                <a:solidFill>
                  <a:srgbClr val="005DA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286000" y="3460750"/>
            <a:ext cx="6400800" cy="730250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2100" b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vertical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reen S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12"/>
          <p:cNvSpPr>
            <a:spLocks noGrp="1"/>
          </p:cNvSpPr>
          <p:nvPr>
            <p:ph sz="quarter" idx="14"/>
          </p:nvPr>
        </p:nvSpPr>
        <p:spPr>
          <a:xfrm>
            <a:off x="1828800" y="609600"/>
            <a:ext cx="5486400" cy="41148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67262"/>
            <a:ext cx="3886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4724400" y="4767072"/>
            <a:ext cx="3886200" cy="566928"/>
          </a:xfrm>
        </p:spPr>
        <p:txBody>
          <a:bodyPr anchor="b"/>
          <a:lstStyle>
            <a:lvl1pPr>
              <a:buNone/>
              <a:defRPr sz="2000" b="1">
                <a:solidFill>
                  <a:srgbClr val="005DA6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5"/>
          </p:nvPr>
        </p:nvSpPr>
        <p:spPr>
          <a:xfrm>
            <a:off x="4724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6"/>
          </p:nvPr>
        </p:nvSpPr>
        <p:spPr>
          <a:xfrm>
            <a:off x="533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7"/>
          </p:nvPr>
        </p:nvSpPr>
        <p:spPr>
          <a:xfrm>
            <a:off x="4724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_Template_body3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400" y="6324600"/>
            <a:ext cx="518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3246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66" r:id="rId3"/>
    <p:sldLayoutId id="2147483660" r:id="rId4"/>
    <p:sldLayoutId id="2147483665" r:id="rId5"/>
    <p:sldLayoutId id="2147483653" r:id="rId6"/>
    <p:sldLayoutId id="2147483655" r:id="rId7"/>
    <p:sldLayoutId id="2147483656" r:id="rId8"/>
    <p:sldLayoutId id="2147483659" r:id="rId9"/>
    <p:sldLayoutId id="2147483657" r:id="rId10"/>
    <p:sldLayoutId id="2147483661" r:id="rId11"/>
    <p:sldLayoutId id="2147483662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5DA6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Sangoma Technologies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Konrad Hammel</a:t>
            </a:r>
          </a:p>
          <a:p>
            <a:r>
              <a:rPr lang="en-US" dirty="0" smtClean="0"/>
              <a:t> Software Engineer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2-6 port BRI Card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</a:t>
            </a:r>
          </a:p>
          <a:p>
            <a:r>
              <a:rPr lang="en-US" dirty="0" smtClean="0"/>
              <a:t>Capable of powering phones over line using standard power supply</a:t>
            </a:r>
          </a:p>
          <a:p>
            <a:r>
              <a:rPr lang="en-US" dirty="0" smtClean="0"/>
              <a:t>Requires power for Remora Daughter cards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Compatible, but analog ports synced to BRI automatically</a:t>
            </a:r>
          </a:p>
          <a:p>
            <a:r>
              <a:rPr lang="en-US" dirty="0" smtClean="0"/>
              <a:t>Lifetime Warranty</a:t>
            </a:r>
          </a:p>
          <a:p>
            <a:r>
              <a:rPr lang="en-US" dirty="0" smtClean="0"/>
              <a:t>Dip switches control termination resistance for BRI lines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" name="Content Placeholder 9" descr="pci_a5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57800" y="1828800"/>
            <a:ext cx="3514907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 lines have a Network side (NT) and a Termination side (TE)</a:t>
            </a:r>
          </a:p>
          <a:p>
            <a:r>
              <a:rPr lang="en-US" dirty="0" smtClean="0"/>
              <a:t>1 module can do both, just flip it over</a:t>
            </a:r>
          </a:p>
          <a:p>
            <a:r>
              <a:rPr lang="en-US" dirty="0" smtClean="0"/>
              <a:t>Red = TE mode</a:t>
            </a:r>
          </a:p>
          <a:p>
            <a:r>
              <a:rPr lang="en-US" dirty="0" smtClean="0"/>
              <a:t>Green = NT mode</a:t>
            </a:r>
          </a:p>
          <a:p>
            <a:r>
              <a:rPr lang="en-US" dirty="0" smtClean="0"/>
              <a:t>Allows for the connection of 2 BRI lines</a:t>
            </a:r>
          </a:p>
          <a:p>
            <a:r>
              <a:rPr lang="en-US" dirty="0" smtClean="0"/>
              <a:t>Universal design works with all Sangoma BRI cards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 Modules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B600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4 port FXO + 1 port FXS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RJ11 (6P4C), FXO has 2 lines per port</a:t>
            </a:r>
          </a:p>
          <a:p>
            <a:r>
              <a:rPr lang="en-US" dirty="0" smtClean="0"/>
              <a:t>No external Power needed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pci_b6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676399"/>
            <a:ext cx="3857625" cy="247890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B601-rend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97680" y="1752600"/>
            <a:ext cx="4693920" cy="352044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B601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4 port FXO + 1 port </a:t>
            </a:r>
            <a:r>
              <a:rPr lang="en-US" dirty="0" smtClean="0"/>
              <a:t>FXS + 1 T1/E1/J1 </a:t>
            </a:r>
            <a:endParaRPr lang="en-US" dirty="0" smtClean="0"/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RJ11 (6P4C), FXO has 2 lines per port</a:t>
            </a:r>
          </a:p>
          <a:p>
            <a:r>
              <a:rPr lang="en-US" dirty="0" smtClean="0"/>
              <a:t>No external Power </a:t>
            </a:r>
            <a:r>
              <a:rPr lang="en-US" dirty="0" smtClean="0"/>
              <a:t>needed</a:t>
            </a:r>
            <a:endParaRPr lang="en-US" dirty="0" smtClean="0"/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5 year </a:t>
            </a:r>
            <a:r>
              <a:rPr lang="en-US" dirty="0" smtClean="0"/>
              <a:t>Warranty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B700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4 ports of BRI and 2 ports of FXO/FXS</a:t>
            </a:r>
          </a:p>
          <a:p>
            <a:r>
              <a:rPr lang="en-US" dirty="0" smtClean="0"/>
              <a:t>BRI modules are reversible TE mode one side NT mode on the other side</a:t>
            </a:r>
          </a:p>
          <a:p>
            <a:r>
              <a:rPr lang="en-US" dirty="0" smtClean="0"/>
              <a:t>Standard analog modules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port, 1 RJ-11 (6P4C) for analog</a:t>
            </a:r>
          </a:p>
          <a:p>
            <a:r>
              <a:rPr lang="en-US" dirty="0" smtClean="0"/>
              <a:t>External power needed for FXS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Compatible, but analog ports synced to BRI automatically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flex_bri_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7282" y="1752601"/>
            <a:ext cx="3507617" cy="2209799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40386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Dip switches control termination resistance for BRI lines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D100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Media Transcoding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</a:t>
            </a:r>
            <a:r>
              <a:rPr lang="en-US" dirty="0" smtClean="0"/>
              <a:t>55mm</a:t>
            </a:r>
          </a:p>
          <a:p>
            <a:r>
              <a:rPr lang="en-US" dirty="0" smtClean="0"/>
              <a:t>Licensed for 30 – 400 sessions</a:t>
            </a:r>
          </a:p>
          <a:p>
            <a:r>
              <a:rPr lang="en-US" dirty="0" smtClean="0"/>
              <a:t>All major codices (G729, G722, G711, etc)</a:t>
            </a:r>
          </a:p>
          <a:p>
            <a:r>
              <a:rPr lang="en-US" dirty="0" smtClean="0"/>
              <a:t>No special hardware drivers</a:t>
            </a:r>
          </a:p>
          <a:p>
            <a:r>
              <a:rPr lang="en-US" dirty="0" smtClean="0"/>
              <a:t>General API</a:t>
            </a:r>
          </a:p>
          <a:p>
            <a:r>
              <a:rPr lang="en-US" dirty="0" smtClean="0"/>
              <a:t>Asterisk needs timing device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29200" y="5562600"/>
            <a:ext cx="2743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Octasic DSP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29200" y="5105400"/>
            <a:ext cx="2743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Ethernet Switch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029200" y="4739640"/>
            <a:ext cx="2743200" cy="365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PCI/</a:t>
            </a:r>
            <a:r>
              <a:rPr lang="en-US" dirty="0" err="1" smtClean="0"/>
              <a:t>PCIe</a:t>
            </a:r>
            <a:r>
              <a:rPr lang="en-US" dirty="0" smtClean="0"/>
              <a:t> Bus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029200" y="4175760"/>
            <a:ext cx="274320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Ethernet Driver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029200" y="3459480"/>
            <a:ext cx="2743200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SNGTC Server</a:t>
            </a:r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29200" y="2011680"/>
            <a:ext cx="274320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Codec_Sangoma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9200" y="1295400"/>
            <a:ext cx="1371600" cy="73152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Asterisk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400800" y="1295400"/>
            <a:ext cx="1371600" cy="7315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FreeSWITCH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029200" y="3916680"/>
            <a:ext cx="2743200" cy="274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SNG TC API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11" idx="0"/>
            <a:endCxn id="12" idx="2"/>
          </p:cNvCxnSpPr>
          <p:nvPr/>
        </p:nvCxnSpPr>
        <p:spPr>
          <a:xfrm rot="5400000" flipH="1" flipV="1">
            <a:off x="5951220" y="3009900"/>
            <a:ext cx="899160" cy="1588"/>
          </a:xfrm>
          <a:prstGeom prst="straightConnector1">
            <a:avLst/>
          </a:prstGeom>
          <a:ln w="44450"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53200" y="2819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TCP/SOAP/XML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A142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Dual Synchronous Serial card</a:t>
            </a:r>
          </a:p>
          <a:p>
            <a:r>
              <a:rPr lang="en-US" dirty="0" smtClean="0"/>
              <a:t>2 Primary ports</a:t>
            </a:r>
          </a:p>
          <a:p>
            <a:r>
              <a:rPr lang="en-US" dirty="0" smtClean="0"/>
              <a:t>Internal or External clocking up to 8Mbps</a:t>
            </a:r>
          </a:p>
          <a:p>
            <a:r>
              <a:rPr lang="en-US" dirty="0" smtClean="0"/>
              <a:t>V.35 or RS232 flavors</a:t>
            </a:r>
          </a:p>
          <a:p>
            <a:r>
              <a:rPr lang="en-US" dirty="0" smtClean="0"/>
              <a:t>V.35/RS422/EIA530 up to 8Mbps per port</a:t>
            </a:r>
          </a:p>
          <a:p>
            <a:r>
              <a:rPr lang="en-US" dirty="0" smtClean="0"/>
              <a:t>RS232 up to 400kbps per port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Lifetime Warranty</a:t>
            </a:r>
          </a:p>
        </p:txBody>
      </p:sp>
      <p:pic>
        <p:nvPicPr>
          <p:cNvPr id="7" name="Content Placeholder 6" descr="pci_a142_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75960" y="1600200"/>
            <a:ext cx="2987040" cy="21336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8" name="Picture 7" descr="pci_a142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4041" y="3886200"/>
            <a:ext cx="2886959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A144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Quad Synchronous Serial card</a:t>
            </a:r>
          </a:p>
          <a:p>
            <a:r>
              <a:rPr lang="en-US" dirty="0" smtClean="0"/>
              <a:t>4 Primary ports</a:t>
            </a:r>
          </a:p>
          <a:p>
            <a:r>
              <a:rPr lang="en-US" dirty="0" smtClean="0"/>
              <a:t>Internal or External clocking up to 8Mbps</a:t>
            </a:r>
          </a:p>
          <a:p>
            <a:r>
              <a:rPr lang="en-US" dirty="0" smtClean="0"/>
              <a:t>V.35 or RS232 flavors</a:t>
            </a:r>
          </a:p>
          <a:p>
            <a:r>
              <a:rPr lang="en-US" dirty="0" smtClean="0"/>
              <a:t>V.35/RS422/EIA530 up to 8Mbps per port</a:t>
            </a:r>
          </a:p>
          <a:p>
            <a:r>
              <a:rPr lang="en-US" dirty="0" smtClean="0"/>
              <a:t>RS232 up to 400kbps per port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Lifetime Warranty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0" name="Content Placeholder 9" descr="pci_a144_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38800" y="1600200"/>
            <a:ext cx="3200400" cy="2228850"/>
          </a:xfrm>
        </p:spPr>
      </p:pic>
      <p:pic>
        <p:nvPicPr>
          <p:cNvPr id="11" name="Picture 10" descr="pci_a144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038600"/>
            <a:ext cx="26670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A56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en-US" dirty="0" smtClean="0"/>
              <a:t>1 port 56kbps DDS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 (5V and 3.3V)</a:t>
            </a:r>
          </a:p>
          <a:p>
            <a:r>
              <a:rPr lang="en-US" dirty="0" smtClean="0"/>
              <a:t>2U Form Factor, 120mm x 55mm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pic>
        <p:nvPicPr>
          <p:cNvPr id="7" name="Content Placeholder 6" descr="pci_a5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83458" y="2819400"/>
            <a:ext cx="3827191" cy="313829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A301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 port T3/E3</a:t>
            </a:r>
          </a:p>
          <a:p>
            <a:r>
              <a:rPr lang="en-US" dirty="0" smtClean="0"/>
              <a:t>Clear Channel</a:t>
            </a:r>
          </a:p>
          <a:p>
            <a:r>
              <a:rPr lang="en-US" dirty="0" smtClean="0"/>
              <a:t>Dual BNC connectors</a:t>
            </a:r>
          </a:p>
          <a:p>
            <a:r>
              <a:rPr lang="en-US" dirty="0" smtClean="0"/>
              <a:t>PCI 2.2 (5V and 3.3V)</a:t>
            </a:r>
          </a:p>
          <a:p>
            <a:r>
              <a:rPr lang="en-US" dirty="0" smtClean="0"/>
              <a:t>2U Form Factor, 120mm x 55mm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pci_a3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24636" y="1828800"/>
            <a:ext cx="3228814" cy="22860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Sangoma Hardware Products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S-Series ADSL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S518</a:t>
            </a:r>
          </a:p>
          <a:p>
            <a:pPr lvl="1"/>
            <a:r>
              <a:rPr lang="en-US" dirty="0" smtClean="0"/>
              <a:t>1 port ADSL</a:t>
            </a:r>
          </a:p>
          <a:p>
            <a:pPr lvl="1"/>
            <a:r>
              <a:rPr lang="en-US" dirty="0" smtClean="0"/>
              <a:t>1U form factor, 140mm x 90mm</a:t>
            </a:r>
          </a:p>
          <a:p>
            <a:pPr lvl="1"/>
            <a:r>
              <a:rPr lang="en-US" dirty="0" smtClean="0"/>
              <a:t>PCI 2.2 (3.3V and 5V)</a:t>
            </a:r>
          </a:p>
          <a:p>
            <a:r>
              <a:rPr lang="en-US" dirty="0" smtClean="0"/>
              <a:t>S519</a:t>
            </a:r>
          </a:p>
          <a:p>
            <a:pPr lvl="1"/>
            <a:r>
              <a:rPr lang="en-US" dirty="0" smtClean="0"/>
              <a:t>1 port ADSL/ADSL2+</a:t>
            </a:r>
          </a:p>
          <a:p>
            <a:pPr lvl="1"/>
            <a:r>
              <a:rPr lang="en-US" dirty="0" smtClean="0"/>
              <a:t>1U form factor, 140mm x 90mm</a:t>
            </a:r>
          </a:p>
          <a:p>
            <a:pPr lvl="1"/>
            <a:r>
              <a:rPr lang="en-US" dirty="0" smtClean="0"/>
              <a:t>PCI 2.2 (3.3V and 5V)</a:t>
            </a:r>
          </a:p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1" name="Picture 10" descr="S5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3124200"/>
            <a:ext cx="2209800" cy="2952642"/>
          </a:xfrm>
          <a:prstGeom prst="rect">
            <a:avLst/>
          </a:prstGeom>
        </p:spPr>
      </p:pic>
      <p:pic>
        <p:nvPicPr>
          <p:cNvPr id="12" name="Picture 11" descr="pci_s5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1676400"/>
            <a:ext cx="23812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UT-100 USB-FXO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 port analog</a:t>
            </a:r>
          </a:p>
          <a:p>
            <a:r>
              <a:rPr lang="en-US" dirty="0" smtClean="0"/>
              <a:t>USB 1.0 interface</a:t>
            </a:r>
          </a:p>
          <a:p>
            <a:r>
              <a:rPr lang="en-US" dirty="0" smtClean="0"/>
              <a:t>Standard RJ11 6P4C</a:t>
            </a:r>
          </a:p>
          <a:p>
            <a:r>
              <a:rPr lang="en-US" dirty="0" smtClean="0"/>
              <a:t>Software EC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USB_FXO_Shot_Labe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61278"/>
            <a:ext cx="4038600" cy="340380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UT-50 </a:t>
            </a:r>
            <a:r>
              <a:rPr lang="en-US" dirty="0" err="1" smtClean="0"/>
              <a:t>Voicetime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Zaptel Timing Device</a:t>
            </a:r>
          </a:p>
          <a:p>
            <a:r>
              <a:rPr lang="en-US" dirty="0" smtClean="0"/>
              <a:t>USB connector or 0.1” pitch connector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thumb_voice_time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72200" y="1447800"/>
            <a:ext cx="2685851" cy="214868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Wanpipe</a:t>
            </a:r>
            <a:endParaRPr lang="en-US" dirty="0" smtClean="0"/>
          </a:p>
          <a:p>
            <a:pPr lvl="1"/>
            <a:r>
              <a:rPr lang="en-US" dirty="0" smtClean="0"/>
              <a:t>Configuration, Control, and Monitoring tools for Sangoma Hardware</a:t>
            </a:r>
          </a:p>
          <a:p>
            <a:pPr lvl="1"/>
            <a:r>
              <a:rPr lang="en-US" dirty="0" smtClean="0"/>
              <a:t>Includes the “</a:t>
            </a:r>
            <a:r>
              <a:rPr lang="en-US" dirty="0" err="1" smtClean="0"/>
              <a:t>wanrouter</a:t>
            </a:r>
            <a:r>
              <a:rPr lang="en-US" dirty="0" smtClean="0"/>
              <a:t>”, “</a:t>
            </a:r>
            <a:r>
              <a:rPr lang="en-US" dirty="0" err="1" smtClean="0"/>
              <a:t>wanpipemon</a:t>
            </a:r>
            <a:r>
              <a:rPr lang="en-US" dirty="0" smtClean="0"/>
              <a:t>”, and “</a:t>
            </a:r>
            <a:r>
              <a:rPr lang="en-US" dirty="0" err="1" smtClean="0"/>
              <a:t>wancfg</a:t>
            </a:r>
            <a:r>
              <a:rPr lang="en-US" dirty="0" smtClean="0"/>
              <a:t>” commands</a:t>
            </a:r>
          </a:p>
          <a:p>
            <a:r>
              <a:rPr lang="en-US" dirty="0" smtClean="0"/>
              <a:t>API</a:t>
            </a:r>
          </a:p>
          <a:p>
            <a:pPr lvl="1"/>
            <a:r>
              <a:rPr lang="en-US" dirty="0" smtClean="0"/>
              <a:t>TDM Voice (interface to </a:t>
            </a:r>
            <a:r>
              <a:rPr lang="en-US" dirty="0" err="1" smtClean="0"/>
              <a:t>Zaptel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TDM Voice API</a:t>
            </a:r>
          </a:p>
          <a:p>
            <a:pPr lvl="1"/>
            <a:r>
              <a:rPr lang="en-US" dirty="0" smtClean="0"/>
              <a:t>AFT API with modes for Frame Relay, PPP, CHDLC, and ATM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Sangoma Media Gateway</a:t>
            </a:r>
          </a:p>
          <a:p>
            <a:pPr lvl="1"/>
            <a:r>
              <a:rPr lang="en-US" dirty="0" smtClean="0"/>
              <a:t>Advanced architecture for Asterisk</a:t>
            </a:r>
          </a:p>
          <a:p>
            <a:pPr lvl="1"/>
            <a:r>
              <a:rPr lang="en-US" dirty="0" smtClean="0"/>
              <a:t>Allows Asterisk to scale (32+ E1s)</a:t>
            </a:r>
          </a:p>
          <a:p>
            <a:pPr lvl="1"/>
            <a:r>
              <a:rPr lang="en-US" smtClean="0"/>
              <a:t>Distributed </a:t>
            </a:r>
            <a:r>
              <a:rPr lang="en-US" dirty="0" smtClean="0"/>
              <a:t>computing</a:t>
            </a:r>
          </a:p>
          <a:p>
            <a:pPr lvl="1"/>
            <a:r>
              <a:rPr lang="en-US" dirty="0" smtClean="0"/>
              <a:t>Clustering</a:t>
            </a:r>
          </a:p>
          <a:p>
            <a:r>
              <a:rPr lang="en-US" dirty="0" err="1" smtClean="0"/>
              <a:t>Netborder</a:t>
            </a:r>
            <a:r>
              <a:rPr lang="en-US" dirty="0" smtClean="0"/>
              <a:t> Express</a:t>
            </a:r>
          </a:p>
          <a:p>
            <a:pPr lvl="1"/>
            <a:r>
              <a:rPr lang="en-US" dirty="0" smtClean="0"/>
              <a:t>Turns any Sangoma AFT series voice card into a TDM to SIP gateway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Software Products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1600" cap="none" dirty="0" smtClean="0">
                <a:solidFill>
                  <a:schemeClr val="bg1">
                    <a:lumMod val="50000"/>
                  </a:schemeClr>
                </a:solidFill>
              </a:rPr>
              <a:t>Konrad Hammel</a:t>
            </a:r>
            <a:endParaRPr lang="en-US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2-4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4 x RJ11 (4P4C)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2" name="Content Placeholder 11" descr="A200_Render11x7.5@300_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48400" y="1371600"/>
            <a:ext cx="2667000" cy="206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200_inpiec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67425" y="3429000"/>
            <a:ext cx="2695575" cy="2133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A400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2671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2-12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Standard DB-25 connector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" name="Picture 9" descr="pci_a400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1474140"/>
            <a:ext cx="3352800" cy="26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 Modules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FXS Module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Used to connect phones, fax machines, modems, etc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Green…easy to identify</a:t>
            </a:r>
          </a:p>
          <a:p>
            <a:r>
              <a:rPr lang="en-US" dirty="0" smtClean="0"/>
              <a:t>Universal interface, works with all Sangoma analog cards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FXO Module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Used to connect to telco lines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Red…easy to identify</a:t>
            </a:r>
          </a:p>
          <a:p>
            <a:r>
              <a:rPr lang="en-US" dirty="0" smtClean="0"/>
              <a:t>Universal interface, works with all Sangoma analog cards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A101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31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Content Placeholder 10" descr="pcie_a1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81600" y="2125925"/>
            <a:ext cx="3638550" cy="2827075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A102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5181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 with Clock reference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62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" name="Content Placeholder 9" descr="pcie_a1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21020" y="3505200"/>
            <a:ext cx="3342005" cy="2533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A104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4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 with Clock reference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124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4" name="Content Placeholder 13" descr="pci_a1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3048000"/>
            <a:ext cx="3479800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A108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8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2 lines per port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Up to 31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2" name="Content Placeholder 11" descr="A108_Render11x7.5@300_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57800" y="3200400"/>
            <a:ext cx="3581400" cy="2767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pci_a1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1447800"/>
            <a:ext cx="26479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_Template_Oct-2007-Section1 2">
    <a:dk1>
      <a:srgbClr val="000000"/>
    </a:dk1>
    <a:lt1>
      <a:srgbClr val="FFFFFF"/>
    </a:lt1>
    <a:dk2>
      <a:srgbClr val="000000"/>
    </a:dk2>
    <a:lt2>
      <a:srgbClr val="918F90"/>
    </a:lt2>
    <a:accent1>
      <a:srgbClr val="F79910"/>
    </a:accent1>
    <a:accent2>
      <a:srgbClr val="560E78"/>
    </a:accent2>
    <a:accent3>
      <a:srgbClr val="FFFFFF"/>
    </a:accent3>
    <a:accent4>
      <a:srgbClr val="000000"/>
    </a:accent4>
    <a:accent5>
      <a:srgbClr val="FACAAA"/>
    </a:accent5>
    <a:accent6>
      <a:srgbClr val="4D0C6C"/>
    </a:accent6>
    <a:hlink>
      <a:srgbClr val="1C98C3"/>
    </a:hlink>
    <a:folHlink>
      <a:srgbClr val="659A1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</TotalTime>
  <Words>1253</Words>
  <Application>Microsoft Office PowerPoint</Application>
  <PresentationFormat>On-screen Show (4:3)</PresentationFormat>
  <Paragraphs>280</Paragraphs>
  <Slides>27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Custom Design</vt:lpstr>
      <vt:lpstr>Introduction to Sangoma Technologies</vt:lpstr>
      <vt:lpstr>Sangoma Hardware Products </vt:lpstr>
      <vt:lpstr>A200</vt:lpstr>
      <vt:lpstr>A400</vt:lpstr>
      <vt:lpstr>Analog Modules</vt:lpstr>
      <vt:lpstr>A101</vt:lpstr>
      <vt:lpstr>A102</vt:lpstr>
      <vt:lpstr>A104</vt:lpstr>
      <vt:lpstr>A108</vt:lpstr>
      <vt:lpstr>A500</vt:lpstr>
      <vt:lpstr>BRI Modules</vt:lpstr>
      <vt:lpstr>B600</vt:lpstr>
      <vt:lpstr>B601</vt:lpstr>
      <vt:lpstr>B700</vt:lpstr>
      <vt:lpstr>D100</vt:lpstr>
      <vt:lpstr>A142</vt:lpstr>
      <vt:lpstr>A144</vt:lpstr>
      <vt:lpstr>A56</vt:lpstr>
      <vt:lpstr>A301</vt:lpstr>
      <vt:lpstr>S-Series ADSL</vt:lpstr>
      <vt:lpstr>UT-100 USB-FXO</vt:lpstr>
      <vt:lpstr>UT-50 Voicetime</vt:lpstr>
      <vt:lpstr>Sangoma Software Products</vt:lpstr>
      <vt:lpstr>Sangoma Software Products</vt:lpstr>
      <vt:lpstr>Sangoma Software Products</vt:lpstr>
      <vt:lpstr>Thank you.  Konrad Hammel</vt:lpstr>
      <vt:lpstr>Slide 27</vt:lpstr>
    </vt:vector>
  </TitlesOfParts>
  <Company>Sangoma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grace</dc:creator>
  <cp:lastModifiedBy>Konrad Hammel</cp:lastModifiedBy>
  <cp:revision>160</cp:revision>
  <dcterms:created xsi:type="dcterms:W3CDTF">2008-10-15T15:26:30Z</dcterms:created>
  <dcterms:modified xsi:type="dcterms:W3CDTF">2010-07-13T11:30:15Z</dcterms:modified>
</cp:coreProperties>
</file>