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9" r:id="rId3"/>
    <p:sldId id="272" r:id="rId4"/>
    <p:sldId id="273" r:id="rId5"/>
    <p:sldId id="274" r:id="rId6"/>
    <p:sldId id="275" r:id="rId7"/>
    <p:sldId id="278" r:id="rId8"/>
    <p:sldId id="276" r:id="rId9"/>
    <p:sldId id="277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6"/>
    <a:srgbClr val="6E9E2E"/>
    <a:srgbClr val="80848A"/>
    <a:srgbClr val="00588D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8" autoAdjust="0"/>
  </p:normalViewPr>
  <p:slideViewPr>
    <p:cSldViewPr>
      <p:cViewPr>
        <p:scale>
          <a:sx n="70" d="100"/>
          <a:sy n="70" d="100"/>
        </p:scale>
        <p:origin x="-2814" y="-9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360E-90F4-4CF8-AD68-D380C6D0B9BF}" type="datetime1">
              <a:rPr lang="en-US" smtClean="0"/>
              <a:pPr/>
              <a:t>7/6/2010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648CF-5A25-4EBD-A035-CE5217641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DDE896-FBD9-4F3F-BD29-05E97D063D97}" type="datetime1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967446-AD82-4B7E-AD71-20F6E66A389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77608E-A9C4-437B-A8E8-20718BEDEF6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69B620C-DAC5-4BD2-918A-54F5ACEB85DD}" type="datetime1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48D3D9E-437F-40AA-B7F4-DDD2DBEE5E36}" type="datetime1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PT_Template_titl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14400" y="1981200"/>
            <a:ext cx="7772400" cy="1470025"/>
          </a:xfrm>
          <a:noFill/>
        </p:spPr>
        <p:txBody>
          <a:bodyPr anchor="b" anchorCtr="0">
            <a:normAutofit/>
          </a:bodyPr>
          <a:lstStyle>
            <a:lvl1pPr algn="r">
              <a:defRPr sz="3200" b="1">
                <a:solidFill>
                  <a:srgbClr val="005DA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86000" y="3460750"/>
            <a:ext cx="6400800" cy="730250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2100" b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vertic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reen S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12"/>
          <p:cNvSpPr>
            <a:spLocks noGrp="1"/>
          </p:cNvSpPr>
          <p:nvPr>
            <p:ph sz="quarter" idx="14"/>
          </p:nvPr>
        </p:nvSpPr>
        <p:spPr>
          <a:xfrm>
            <a:off x="1828800" y="609600"/>
            <a:ext cx="5486400" cy="41148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67262"/>
            <a:ext cx="3886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4767072"/>
            <a:ext cx="3886200" cy="566928"/>
          </a:xfrm>
        </p:spPr>
        <p:txBody>
          <a:bodyPr anchor="b"/>
          <a:lstStyle>
            <a:lvl1pPr>
              <a:buNone/>
              <a:defRPr sz="2000" b="1">
                <a:solidFill>
                  <a:srgbClr val="005DA6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5"/>
          </p:nvPr>
        </p:nvSpPr>
        <p:spPr>
          <a:xfrm>
            <a:off x="4724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533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7"/>
          </p:nvPr>
        </p:nvSpPr>
        <p:spPr>
          <a:xfrm>
            <a:off x="4724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PT_Template_body3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0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24600"/>
            <a:ext cx="518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3246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66" r:id="rId3"/>
    <p:sldLayoutId id="2147483660" r:id="rId4"/>
    <p:sldLayoutId id="2147483665" r:id="rId5"/>
    <p:sldLayoutId id="2147483653" r:id="rId6"/>
    <p:sldLayoutId id="2147483655" r:id="rId7"/>
    <p:sldLayoutId id="2147483656" r:id="rId8"/>
    <p:sldLayoutId id="2147483659" r:id="rId9"/>
    <p:sldLayoutId id="2147483657" r:id="rId10"/>
    <p:sldLayoutId id="2147483661" r:id="rId11"/>
    <p:sldLayoutId id="2147483662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5DA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Sangoma Media Gateway V3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Konrad Hammel (konrad@sangoma.com)</a:t>
            </a:r>
          </a:p>
          <a:p>
            <a:r>
              <a:rPr lang="en-US" dirty="0" smtClean="0"/>
              <a:t>Software Engineer – Sangoma Technologies 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br>
              <a:rPr lang="en-US" dirty="0" smtClean="0"/>
            </a:br>
            <a:endParaRPr lang="en-US" sz="1600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 to SMG</a:t>
            </a:r>
          </a:p>
          <a:p>
            <a:pPr lvl="1"/>
            <a:r>
              <a:rPr lang="en-US" sz="2400" dirty="0" smtClean="0"/>
              <a:t>What is SMG</a:t>
            </a:r>
            <a:endParaRPr lang="en-US" sz="2400" dirty="0" smtClean="0"/>
          </a:p>
          <a:p>
            <a:r>
              <a:rPr lang="en-US" dirty="0" smtClean="0"/>
              <a:t>Current SMG Architecture</a:t>
            </a:r>
          </a:p>
          <a:p>
            <a:pPr lvl="1"/>
            <a:r>
              <a:rPr lang="en-US" sz="2400" dirty="0" smtClean="0"/>
              <a:t>SS7, PRI, BRI</a:t>
            </a:r>
          </a:p>
          <a:p>
            <a:r>
              <a:rPr lang="en-US" dirty="0" smtClean="0"/>
              <a:t>SMG V3 Architecture</a:t>
            </a:r>
          </a:p>
          <a:p>
            <a:r>
              <a:rPr lang="en-US" dirty="0" smtClean="0"/>
              <a:t>SMG V3 Features</a:t>
            </a:r>
            <a:endParaRPr lang="en-US" dirty="0" smtClean="0"/>
          </a:p>
          <a:p>
            <a:r>
              <a:rPr lang="en-US" dirty="0" smtClean="0"/>
              <a:t>SMG V3 Beta</a:t>
            </a:r>
          </a:p>
          <a:p>
            <a:pPr lvl="1"/>
            <a:r>
              <a:rPr lang="en-US" sz="2400" dirty="0" smtClean="0"/>
              <a:t>August 2010</a:t>
            </a:r>
          </a:p>
          <a:p>
            <a:r>
              <a:rPr lang="en-US" dirty="0" smtClean="0"/>
              <a:t>Questions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Alternative to using </a:t>
            </a:r>
            <a:r>
              <a:rPr lang="en-US" dirty="0" err="1" smtClean="0"/>
              <a:t>Zaptel</a:t>
            </a:r>
            <a:r>
              <a:rPr lang="en-US" dirty="0" smtClean="0"/>
              <a:t>/Dahdi API with Asterisk</a:t>
            </a:r>
          </a:p>
          <a:p>
            <a:r>
              <a:rPr lang="en-US" dirty="0" smtClean="0"/>
              <a:t>Fixes the bottle neck issues found in Dahdi API:</a:t>
            </a:r>
          </a:p>
          <a:p>
            <a:pPr lvl="1"/>
            <a:r>
              <a:rPr lang="en-US" dirty="0" smtClean="0"/>
              <a:t>Chunk size (Sangoma’s TDM API or HP-TDM API)</a:t>
            </a:r>
          </a:p>
          <a:p>
            <a:pPr lvl="1"/>
            <a:r>
              <a:rPr lang="en-US" dirty="0" smtClean="0"/>
              <a:t>Monolithic design (Socket based to PBX)</a:t>
            </a:r>
          </a:p>
          <a:p>
            <a:r>
              <a:rPr lang="en-US" dirty="0" smtClean="0"/>
              <a:t>Currently supports Sangoma’s SS7, BRI, and PRI stacks</a:t>
            </a:r>
          </a:p>
          <a:p>
            <a:r>
              <a:rPr lang="en-US" dirty="0" smtClean="0"/>
              <a:t>Also used by FreeSWITCH to access Sangoma’s SS7, BRI, and PRI stacks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SMG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SMG Architecture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Chan_Woomera</a:t>
            </a:r>
          </a:p>
          <a:p>
            <a:pPr lvl="1"/>
            <a:r>
              <a:rPr lang="en-US" dirty="0" smtClean="0"/>
              <a:t>Socket based connection to Asterisk</a:t>
            </a:r>
          </a:p>
          <a:p>
            <a:pPr lvl="1"/>
            <a:r>
              <a:rPr lang="en-US" dirty="0" smtClean="0"/>
              <a:t>Client side</a:t>
            </a:r>
          </a:p>
          <a:p>
            <a:r>
              <a:rPr lang="en-US" dirty="0" smtClean="0"/>
              <a:t>Woomera Server</a:t>
            </a:r>
          </a:p>
          <a:p>
            <a:pPr lvl="1"/>
            <a:r>
              <a:rPr lang="en-US" dirty="0" smtClean="0"/>
              <a:t>Controls connection to </a:t>
            </a:r>
            <a:r>
              <a:rPr lang="en-US" dirty="0" err="1" smtClean="0"/>
              <a:t>chan_woomera</a:t>
            </a:r>
            <a:r>
              <a:rPr lang="en-US" dirty="0" smtClean="0"/>
              <a:t> clients</a:t>
            </a:r>
          </a:p>
          <a:p>
            <a:r>
              <a:rPr lang="en-US" dirty="0" smtClean="0"/>
              <a:t>SMG</a:t>
            </a:r>
          </a:p>
          <a:p>
            <a:pPr lvl="1"/>
            <a:r>
              <a:rPr lang="en-US" dirty="0" smtClean="0"/>
              <a:t>Controls channel based API</a:t>
            </a:r>
          </a:p>
          <a:p>
            <a:pPr lvl="1"/>
            <a:r>
              <a:rPr lang="en-US" dirty="0" smtClean="0"/>
              <a:t>Facilitates media from driver to Woomera</a:t>
            </a:r>
          </a:p>
          <a:p>
            <a:r>
              <a:rPr lang="en-US" dirty="0" smtClean="0"/>
              <a:t>Wanpipe (TDM API)</a:t>
            </a:r>
          </a:p>
          <a:p>
            <a:pPr lvl="1"/>
            <a:r>
              <a:rPr lang="en-US" dirty="0" smtClean="0"/>
              <a:t>Kernel driver </a:t>
            </a:r>
          </a:p>
          <a:p>
            <a:r>
              <a:rPr lang="en-US" dirty="0" smtClean="0"/>
              <a:t>Sangoma Hardware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516880" y="5029200"/>
            <a:ext cx="2743200" cy="731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Sangoma Hardware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16880" y="4267200"/>
            <a:ext cx="2743200" cy="731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Wanpipe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516880" y="3505200"/>
            <a:ext cx="2743200" cy="731520"/>
            <a:chOff x="5867400" y="3657600"/>
            <a:chExt cx="2743200" cy="731520"/>
          </a:xfrm>
        </p:grpSpPr>
        <p:sp>
          <p:nvSpPr>
            <p:cNvPr id="10" name="Rectangle 9"/>
            <p:cNvSpPr/>
            <p:nvPr/>
          </p:nvSpPr>
          <p:spPr>
            <a:xfrm>
              <a:off x="5867400" y="3657600"/>
              <a:ext cx="2743200" cy="7315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SMG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867400" y="3657600"/>
              <a:ext cx="2743200" cy="2743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Woomera Server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934200" y="1828800"/>
            <a:ext cx="1554480" cy="731520"/>
            <a:chOff x="7284720" y="2133600"/>
            <a:chExt cx="1554480" cy="731520"/>
          </a:xfrm>
        </p:grpSpPr>
        <p:sp>
          <p:nvSpPr>
            <p:cNvPr id="13" name="Rectangle 12"/>
            <p:cNvSpPr/>
            <p:nvPr/>
          </p:nvSpPr>
          <p:spPr>
            <a:xfrm>
              <a:off x="7284720" y="2133600"/>
              <a:ext cx="1554480" cy="731520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Asterisk</a:t>
              </a:r>
            </a:p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284720" y="2590800"/>
              <a:ext cx="1554480" cy="2743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Chan_Woomera</a:t>
              </a:r>
              <a:endParaRPr lang="en-US" sz="14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81600" y="1828800"/>
            <a:ext cx="1554480" cy="731520"/>
            <a:chOff x="5532120" y="2133600"/>
            <a:chExt cx="1554480" cy="731520"/>
          </a:xfrm>
        </p:grpSpPr>
        <p:sp>
          <p:nvSpPr>
            <p:cNvPr id="17" name="Rectangle 16"/>
            <p:cNvSpPr/>
            <p:nvPr/>
          </p:nvSpPr>
          <p:spPr>
            <a:xfrm>
              <a:off x="5532120" y="2133600"/>
              <a:ext cx="1554480" cy="731520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Asterisk</a:t>
              </a:r>
            </a:p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532120" y="2590800"/>
              <a:ext cx="1554480" cy="2743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Chan_Woomera</a:t>
              </a:r>
              <a:endParaRPr lang="en-US" sz="1400" dirty="0"/>
            </a:p>
          </p:txBody>
        </p:sp>
      </p:grpSp>
      <p:cxnSp>
        <p:nvCxnSpPr>
          <p:cNvPr id="23" name="Straight Arrow Connector 22"/>
          <p:cNvCxnSpPr/>
          <p:nvPr/>
        </p:nvCxnSpPr>
        <p:spPr>
          <a:xfrm rot="5400000" flipH="1" flipV="1">
            <a:off x="6827520" y="2621280"/>
            <a:ext cx="944880" cy="822960"/>
          </a:xfrm>
          <a:prstGeom prst="straightConnector1">
            <a:avLst/>
          </a:prstGeom>
          <a:ln w="41275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V="1">
            <a:off x="5951220" y="2567940"/>
            <a:ext cx="944880" cy="929640"/>
          </a:xfrm>
          <a:prstGeom prst="straightConnector1">
            <a:avLst/>
          </a:prstGeom>
          <a:ln w="41275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SMGV3 Architecture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48000" y="5486400"/>
            <a:ext cx="2743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Sangoma Hardware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48000" y="5029200"/>
            <a:ext cx="2743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Wanpipe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905000" y="1371600"/>
            <a:ext cx="1554480" cy="73152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Asterisk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379720" y="1371600"/>
            <a:ext cx="1554480" cy="73152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Asterisk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3657600" y="1371600"/>
            <a:ext cx="1554480" cy="7315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FreeSWITCH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2971800" y="2667000"/>
            <a:ext cx="2895600" cy="2026920"/>
            <a:chOff x="2971800" y="2667000"/>
            <a:chExt cx="2895600" cy="2026920"/>
          </a:xfrm>
        </p:grpSpPr>
        <p:sp>
          <p:nvSpPr>
            <p:cNvPr id="12" name="Rectangle 11"/>
            <p:cNvSpPr/>
            <p:nvPr/>
          </p:nvSpPr>
          <p:spPr>
            <a:xfrm>
              <a:off x="3048000" y="3962400"/>
              <a:ext cx="1828800" cy="7315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FreeTDM 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62400" y="3032760"/>
              <a:ext cx="914400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FS core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048000" y="2667000"/>
              <a:ext cx="27432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Sofia SIP</a:t>
              </a:r>
              <a:endParaRPr lang="en-US" dirty="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971800" y="3108960"/>
              <a:ext cx="914400" cy="762000"/>
              <a:chOff x="2971800" y="2819400"/>
              <a:chExt cx="914400" cy="76200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2971800" y="2819400"/>
                <a:ext cx="914400" cy="3657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XML</a:t>
                </a:r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971800" y="3215640"/>
                <a:ext cx="914400" cy="3657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CLI</a:t>
                </a:r>
                <a:endParaRPr lang="en-US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953000" y="3108960"/>
              <a:ext cx="914400" cy="762000"/>
              <a:chOff x="5029200" y="2819400"/>
              <a:chExt cx="914400" cy="7620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029200" y="2819400"/>
                <a:ext cx="914400" cy="3657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Log</a:t>
                </a:r>
                <a:endParaRPr lang="en-US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029200" y="3215640"/>
                <a:ext cx="914400" cy="3657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CDR</a:t>
                </a:r>
                <a:endParaRPr lang="en-US" dirty="0"/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4953000" y="3947160"/>
              <a:ext cx="9144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SS7</a:t>
              </a:r>
              <a:endParaRPr lang="en-US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953000" y="4328160"/>
              <a:ext cx="914400" cy="36576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ISDN</a:t>
              </a:r>
              <a:endParaRPr lang="en-US" dirty="0"/>
            </a:p>
          </p:txBody>
        </p:sp>
      </p:grpSp>
      <p:cxnSp>
        <p:nvCxnSpPr>
          <p:cNvPr id="36" name="Straight Arrow Connector 35"/>
          <p:cNvCxnSpPr>
            <a:stCxn id="14" idx="0"/>
            <a:endCxn id="25" idx="2"/>
          </p:cNvCxnSpPr>
          <p:nvPr/>
        </p:nvCxnSpPr>
        <p:spPr>
          <a:xfrm rot="16200000" flipV="1">
            <a:off x="3268980" y="1516380"/>
            <a:ext cx="563880" cy="1737360"/>
          </a:xfrm>
          <a:prstGeom prst="straightConnector1">
            <a:avLst/>
          </a:prstGeom>
          <a:ln w="38100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4" idx="0"/>
            <a:endCxn id="31" idx="2"/>
          </p:cNvCxnSpPr>
          <p:nvPr/>
        </p:nvCxnSpPr>
        <p:spPr>
          <a:xfrm rot="5400000" flipH="1" flipV="1">
            <a:off x="4145280" y="2377440"/>
            <a:ext cx="563880" cy="15240"/>
          </a:xfrm>
          <a:prstGeom prst="straightConnector1">
            <a:avLst/>
          </a:prstGeom>
          <a:ln w="38100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4" idx="0"/>
            <a:endCxn id="30" idx="2"/>
          </p:cNvCxnSpPr>
          <p:nvPr/>
        </p:nvCxnSpPr>
        <p:spPr>
          <a:xfrm rot="5400000" flipH="1" flipV="1">
            <a:off x="5006340" y="1516380"/>
            <a:ext cx="563880" cy="1737360"/>
          </a:xfrm>
          <a:prstGeom prst="straightConnector1">
            <a:avLst/>
          </a:prstGeom>
          <a:ln w="38100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057400" y="2514600"/>
            <a:ext cx="3962400" cy="228600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164080" y="2667000"/>
            <a:ext cx="731520" cy="2011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dirty="0" smtClean="0"/>
              <a:t>Web GUI</a:t>
            </a:r>
          </a:p>
          <a:p>
            <a:pPr lvl="1"/>
            <a:r>
              <a:rPr lang="en-US" sz="2600" dirty="0" smtClean="0"/>
              <a:t>Install, configure, and monitor SMG V3</a:t>
            </a:r>
          </a:p>
          <a:p>
            <a:r>
              <a:rPr lang="en-US" sz="3200" dirty="0" smtClean="0"/>
              <a:t>XML Configuration</a:t>
            </a:r>
          </a:p>
          <a:p>
            <a:pPr lvl="1"/>
            <a:r>
              <a:rPr lang="en-US" sz="2600" dirty="0" smtClean="0"/>
              <a:t>Easy to parse and generator </a:t>
            </a:r>
          </a:p>
          <a:p>
            <a:r>
              <a:rPr lang="en-US" sz="3200" dirty="0" smtClean="0"/>
              <a:t>CLI</a:t>
            </a:r>
          </a:p>
          <a:p>
            <a:pPr lvl="1"/>
            <a:r>
              <a:rPr lang="en-US" sz="2600" dirty="0" smtClean="0"/>
              <a:t>Allows for remote solicit status requests</a:t>
            </a:r>
          </a:p>
          <a:p>
            <a:r>
              <a:rPr lang="en-US" sz="3200" dirty="0" smtClean="0"/>
              <a:t>Logging</a:t>
            </a:r>
          </a:p>
          <a:p>
            <a:pPr lvl="1"/>
            <a:r>
              <a:rPr lang="en-US" sz="2600" dirty="0" smtClean="0"/>
              <a:t>Full logging of all events in FreeTDM, FS Core, and SIP</a:t>
            </a:r>
          </a:p>
          <a:p>
            <a:pPr lvl="1"/>
            <a:r>
              <a:rPr lang="en-US" sz="2600" dirty="0" smtClean="0"/>
              <a:t>Self rotating</a:t>
            </a:r>
          </a:p>
          <a:p>
            <a:r>
              <a:rPr lang="en-US" sz="3200" dirty="0" smtClean="0"/>
              <a:t>CDR</a:t>
            </a:r>
          </a:p>
          <a:p>
            <a:pPr lvl="1"/>
            <a:r>
              <a:rPr lang="en-US" sz="2600" dirty="0" smtClean="0"/>
              <a:t>XML based CDR logger available </a:t>
            </a:r>
          </a:p>
          <a:p>
            <a:r>
              <a:rPr lang="en-US" sz="3200" dirty="0" smtClean="0"/>
              <a:t>Sofia SIP</a:t>
            </a:r>
          </a:p>
          <a:p>
            <a:pPr lvl="1"/>
            <a:r>
              <a:rPr lang="en-US" sz="2600" dirty="0" smtClean="0"/>
              <a:t>Open source SIP stack used by a number of other projects</a:t>
            </a:r>
          </a:p>
          <a:p>
            <a:pPr lvl="1"/>
            <a:r>
              <a:rPr lang="en-US" sz="2600" dirty="0" smtClean="0"/>
              <a:t>Long list of supported features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SMG V3 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200" dirty="0" smtClean="0"/>
              <a:t>FreeTDM</a:t>
            </a:r>
          </a:p>
          <a:p>
            <a:pPr lvl="1"/>
            <a:r>
              <a:rPr lang="en-US" sz="2600" dirty="0" smtClean="0"/>
              <a:t>Unified TDM </a:t>
            </a:r>
            <a:r>
              <a:rPr lang="en-US" sz="2600" dirty="0" smtClean="0"/>
              <a:t>abstraction API </a:t>
            </a:r>
            <a:r>
              <a:rPr lang="en-US" sz="2600" dirty="0" smtClean="0"/>
              <a:t>Library (Windows/Linux)</a:t>
            </a:r>
          </a:p>
          <a:p>
            <a:pPr lvl="1"/>
            <a:r>
              <a:rPr lang="en-US" sz="2600" dirty="0" smtClean="0"/>
              <a:t>Modular Signaling </a:t>
            </a:r>
            <a:r>
              <a:rPr lang="en-US" sz="2600" dirty="0" smtClean="0"/>
              <a:t>Libraries</a:t>
            </a:r>
          </a:p>
          <a:p>
            <a:pPr lvl="2"/>
            <a:r>
              <a:rPr lang="en-US" sz="2200" dirty="0" smtClean="0"/>
              <a:t>Sangoma’s Trillium SS7 stack</a:t>
            </a:r>
          </a:p>
          <a:p>
            <a:pPr lvl="3"/>
            <a:r>
              <a:rPr lang="en-US" sz="1800" dirty="0" smtClean="0"/>
              <a:t>MTP2, MTP3, ISUP (ITU/ANSI/ETSI/CHINA/BT)</a:t>
            </a:r>
          </a:p>
          <a:p>
            <a:pPr lvl="3"/>
            <a:r>
              <a:rPr lang="en-US" sz="1800" dirty="0" smtClean="0"/>
              <a:t>HA/FT</a:t>
            </a:r>
          </a:p>
          <a:p>
            <a:pPr lvl="2"/>
            <a:r>
              <a:rPr lang="en-US" sz="2200" dirty="0" smtClean="0"/>
              <a:t>Sangoma’s Trillium PRI stack</a:t>
            </a:r>
          </a:p>
          <a:p>
            <a:pPr lvl="3"/>
            <a:r>
              <a:rPr lang="en-US" sz="1800" dirty="0" smtClean="0"/>
              <a:t>NI2, 4ESS, 5ESS, DMS100, ETSI, QSIG, NTT (CPE &amp; NET)</a:t>
            </a:r>
          </a:p>
          <a:p>
            <a:pPr lvl="3"/>
            <a:r>
              <a:rPr lang="en-US" sz="1800" dirty="0" smtClean="0"/>
              <a:t>HA/FT</a:t>
            </a:r>
          </a:p>
          <a:p>
            <a:pPr lvl="2"/>
            <a:r>
              <a:rPr lang="en-US" sz="2200" dirty="0" smtClean="0"/>
              <a:t>Sangoma’s Trillium BRI stack</a:t>
            </a:r>
          </a:p>
          <a:p>
            <a:pPr lvl="3"/>
            <a:r>
              <a:rPr lang="en-US" sz="1800" dirty="0" smtClean="0"/>
              <a:t>ETSI, QSIG, NTT (CPE &amp; NET) (P-T-P, P-T-MP)</a:t>
            </a:r>
          </a:p>
          <a:p>
            <a:pPr lvl="3"/>
            <a:r>
              <a:rPr lang="en-US" sz="1800" dirty="0" smtClean="0"/>
              <a:t>HA/FT</a:t>
            </a: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SMG V3 Features – Cont’d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Release August, 4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</a:p>
          <a:p>
            <a:r>
              <a:rPr lang="en-US" dirty="0" smtClean="0"/>
              <a:t>Included features:</a:t>
            </a:r>
          </a:p>
          <a:p>
            <a:pPr lvl="1"/>
            <a:r>
              <a:rPr lang="en-US" dirty="0" smtClean="0"/>
              <a:t>SS7 </a:t>
            </a:r>
          </a:p>
          <a:p>
            <a:pPr lvl="2"/>
            <a:r>
              <a:rPr lang="en-US" dirty="0" smtClean="0"/>
              <a:t>ITU and ANSI support</a:t>
            </a:r>
          </a:p>
          <a:p>
            <a:pPr lvl="1"/>
            <a:r>
              <a:rPr lang="en-US" dirty="0" smtClean="0"/>
              <a:t>BRI</a:t>
            </a:r>
          </a:p>
          <a:p>
            <a:pPr lvl="2"/>
            <a:r>
              <a:rPr lang="en-US" dirty="0" smtClean="0"/>
              <a:t>ETSI and NTT support</a:t>
            </a:r>
          </a:p>
          <a:p>
            <a:pPr lvl="1"/>
            <a:r>
              <a:rPr lang="en-US" dirty="0" smtClean="0"/>
              <a:t>PRI</a:t>
            </a:r>
          </a:p>
          <a:p>
            <a:pPr lvl="2"/>
            <a:r>
              <a:rPr lang="en-US" dirty="0" smtClean="0"/>
              <a:t>NI2, 4ESS, 5ESS, and ETSI support</a:t>
            </a:r>
          </a:p>
          <a:p>
            <a:pPr lvl="1"/>
            <a:r>
              <a:rPr lang="en-US" dirty="0" smtClean="0"/>
              <a:t>XML, Logging, CDR, and CLI</a:t>
            </a:r>
          </a:p>
          <a:p>
            <a:pPr lvl="1"/>
            <a:r>
              <a:rPr lang="en-US" dirty="0" smtClean="0"/>
              <a:t>64bit and 32bit Linux support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SMG V3 Beta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SMG V3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SMG V3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PT_Template_Oct-2007-Section1 2">
    <a:dk1>
      <a:srgbClr val="000000"/>
    </a:dk1>
    <a:lt1>
      <a:srgbClr val="FFFFFF"/>
    </a:lt1>
    <a:dk2>
      <a:srgbClr val="000000"/>
    </a:dk2>
    <a:lt2>
      <a:srgbClr val="918F90"/>
    </a:lt2>
    <a:accent1>
      <a:srgbClr val="F79910"/>
    </a:accent1>
    <a:accent2>
      <a:srgbClr val="560E78"/>
    </a:accent2>
    <a:accent3>
      <a:srgbClr val="FFFFFF"/>
    </a:accent3>
    <a:accent4>
      <a:srgbClr val="000000"/>
    </a:accent4>
    <a:accent5>
      <a:srgbClr val="FACAAA"/>
    </a:accent5>
    <a:accent6>
      <a:srgbClr val="4D0C6C"/>
    </a:accent6>
    <a:hlink>
      <a:srgbClr val="1C98C3"/>
    </a:hlink>
    <a:folHlink>
      <a:srgbClr val="659A1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</TotalTime>
  <Words>402</Words>
  <Application>Microsoft Office PowerPoint</Application>
  <PresentationFormat>On-screen Show (4:3)</PresentationFormat>
  <Paragraphs>130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Sangoma Media Gateway V3</vt:lpstr>
      <vt:lpstr>INTRODUCTION</vt:lpstr>
      <vt:lpstr>Intro to SMG</vt:lpstr>
      <vt:lpstr>Current SMG Architecture</vt:lpstr>
      <vt:lpstr>SMGV3 Architecture</vt:lpstr>
      <vt:lpstr>SMG V3 Features</vt:lpstr>
      <vt:lpstr>SMG V3 Features – Cont’d</vt:lpstr>
      <vt:lpstr>SMG V3 Beta</vt:lpstr>
      <vt:lpstr>Questions ?</vt:lpstr>
      <vt:lpstr>Thank you. </vt:lpstr>
      <vt:lpstr>Slide 11</vt:lpstr>
    </vt:vector>
  </TitlesOfParts>
  <Company>Sangoma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SMGV3</dc:title>
  <dc:subject>Sangoma Media Gateway</dc:subject>
  <dc:creator>Konrad Hammel</dc:creator>
  <cp:lastModifiedBy>Konrad Hammel</cp:lastModifiedBy>
  <cp:revision>109</cp:revision>
  <dcterms:created xsi:type="dcterms:W3CDTF">2008-10-15T15:26:30Z</dcterms:created>
  <dcterms:modified xsi:type="dcterms:W3CDTF">2010-07-06T16:25:23Z</dcterms:modified>
</cp:coreProperties>
</file>