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1" r:id="rId1"/>
  </p:sldMasterIdLst>
  <p:notesMasterIdLst>
    <p:notesMasterId r:id="rId16"/>
  </p:notesMasterIdLst>
  <p:handoutMasterIdLst>
    <p:handoutMasterId r:id="rId17"/>
  </p:handoutMasterIdLst>
  <p:sldIdLst>
    <p:sldId id="256" r:id="rId2"/>
    <p:sldId id="272" r:id="rId3"/>
    <p:sldId id="277" r:id="rId4"/>
    <p:sldId id="273" r:id="rId5"/>
    <p:sldId id="274" r:id="rId6"/>
    <p:sldId id="275" r:id="rId7"/>
    <p:sldId id="282" r:id="rId8"/>
    <p:sldId id="276" r:id="rId9"/>
    <p:sldId id="278" r:id="rId10"/>
    <p:sldId id="279" r:id="rId11"/>
    <p:sldId id="280" r:id="rId12"/>
    <p:sldId id="281" r:id="rId13"/>
    <p:sldId id="270" r:id="rId14"/>
    <p:sldId id="271" r:id="rId1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DA6"/>
    <a:srgbClr val="6E9E2E"/>
    <a:srgbClr val="80848A"/>
    <a:srgbClr val="00588D"/>
    <a:srgbClr val="0033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470" autoAdjust="0"/>
    <p:restoredTop sz="94628" autoAdjust="0"/>
  </p:normalViewPr>
  <p:slideViewPr>
    <p:cSldViewPr>
      <p:cViewPr>
        <p:scale>
          <a:sx n="90" d="100"/>
          <a:sy n="90" d="100"/>
        </p:scale>
        <p:origin x="-1182" y="-1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6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3F360E-90F4-4CF8-AD68-D380C6D0B9BF}" type="datetime1">
              <a:rPr lang="en-US" smtClean="0"/>
              <a:pPr/>
              <a:t>7/13/2010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C648CF-5A25-4EBD-A035-CE521764186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8DDE896-FBD9-4F3F-BD29-05E97D063D97}" type="datetime1">
              <a:rPr lang="en-US" smtClean="0"/>
              <a:pPr/>
              <a:t>7/13/2010</a:t>
            </a:fld>
            <a:endParaRPr lang="en-US" dirty="0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5967446-AD82-4B7E-AD71-20F6E66A3894}" type="slidenum">
              <a:rPr lang="en-US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177608E-A9C4-437B-A8E8-20718BEDEF60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669B620C-DAC5-4BD2-918A-54F5ACEB85DD}" type="datetime1">
              <a:rPr lang="en-US" smtClean="0"/>
              <a:pPr/>
              <a:t>7/13/2010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98DDE896-FBD9-4F3F-BD29-05E97D063D97}" type="datetime1">
              <a:rPr lang="en-US" smtClean="0"/>
              <a:pPr/>
              <a:t>7/13/2010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67446-AD82-4B7E-AD71-20F6E66A3894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98DDE896-FBD9-4F3F-BD29-05E97D063D97}" type="datetime1">
              <a:rPr lang="en-US" smtClean="0"/>
              <a:pPr/>
              <a:t>7/13/2010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67446-AD82-4B7E-AD71-20F6E66A3894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F48D3D9E-437F-40AA-B7F4-DDD2DBEE5E36}" type="datetime1">
              <a:rPr lang="en-US" smtClean="0"/>
              <a:pPr/>
              <a:t>7/13/2010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67446-AD82-4B7E-AD71-20F6E66A3894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98DDE896-FBD9-4F3F-BD29-05E97D063D97}" type="datetime1">
              <a:rPr lang="en-US" smtClean="0"/>
              <a:pPr/>
              <a:t>7/13/2010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67446-AD82-4B7E-AD71-20F6E66A3894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98DDE896-FBD9-4F3F-BD29-05E97D063D97}" type="datetime1">
              <a:rPr lang="en-US" smtClean="0"/>
              <a:pPr/>
              <a:t>7/13/2010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67446-AD82-4B7E-AD71-20F6E66A3894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98DDE896-FBD9-4F3F-BD29-05E97D063D97}" type="datetime1">
              <a:rPr lang="en-US" smtClean="0"/>
              <a:pPr/>
              <a:t>7/13/2010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67446-AD82-4B7E-AD71-20F6E66A3894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98DDE896-FBD9-4F3F-BD29-05E97D063D97}" type="datetime1">
              <a:rPr lang="en-US" smtClean="0"/>
              <a:pPr/>
              <a:t>7/13/2010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67446-AD82-4B7E-AD71-20F6E66A3894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98DDE896-FBD9-4F3F-BD29-05E97D063D97}" type="datetime1">
              <a:rPr lang="en-US" smtClean="0"/>
              <a:pPr/>
              <a:t>7/13/2010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67446-AD82-4B7E-AD71-20F6E66A3894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98DDE896-FBD9-4F3F-BD29-05E97D063D97}" type="datetime1">
              <a:rPr lang="en-US" smtClean="0"/>
              <a:pPr/>
              <a:t>7/13/2010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67446-AD82-4B7E-AD71-20F6E66A3894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98DDE896-FBD9-4F3F-BD29-05E97D063D97}" type="datetime1">
              <a:rPr lang="en-US" smtClean="0"/>
              <a:pPr/>
              <a:t>7/13/2010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67446-AD82-4B7E-AD71-20F6E66A3894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98DDE896-FBD9-4F3F-BD29-05E97D063D97}" type="datetime1">
              <a:rPr lang="en-US" smtClean="0"/>
              <a:pPr/>
              <a:t>7/13/2010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67446-AD82-4B7E-AD71-20F6E66A3894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98DDE896-FBD9-4F3F-BD29-05E97D063D97}" type="datetime1">
              <a:rPr lang="en-US" smtClean="0"/>
              <a:pPr/>
              <a:t>7/13/2010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67446-AD82-4B7E-AD71-20F6E66A3894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PPT_Template_title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171" name="Rectangle 3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914400" y="1981200"/>
            <a:ext cx="7772400" cy="1470025"/>
          </a:xfrm>
          <a:noFill/>
        </p:spPr>
        <p:txBody>
          <a:bodyPr anchor="b" anchorCtr="0">
            <a:normAutofit/>
          </a:bodyPr>
          <a:lstStyle>
            <a:lvl1pPr algn="r">
              <a:defRPr sz="3200" b="1">
                <a:solidFill>
                  <a:srgbClr val="005DA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2286000" y="3460750"/>
            <a:ext cx="6400800" cy="730250"/>
          </a:xfrm>
        </p:spPr>
        <p:txBody>
          <a:bodyPr>
            <a:normAutofit/>
          </a:bodyPr>
          <a:lstStyle>
            <a:lvl1pPr marL="0" indent="0" algn="r">
              <a:buFontTx/>
              <a:buNone/>
              <a:defRPr sz="2100" b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10/16/2008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Intro To Wanpipe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10/16/2008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Intro To Wanpipe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PT_Template_vertical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10/16/2008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Intro To Wanpipe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PT_Template_blank2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10/16/2008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Intro To Wanpipe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creen Sa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PT_Template_blank2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PPT_Template_blank2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10/16/2008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Intro To Wanpipe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12"/>
          <p:cNvSpPr>
            <a:spLocks noGrp="1"/>
          </p:cNvSpPr>
          <p:nvPr>
            <p:ph sz="quarter" idx="14"/>
          </p:nvPr>
        </p:nvSpPr>
        <p:spPr>
          <a:xfrm>
            <a:off x="1828800" y="609600"/>
            <a:ext cx="5486400" cy="4114800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PPT_Template_blank2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0" y="5334000"/>
            <a:ext cx="3886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10/16/2008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Intro To Wanpipe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767262"/>
            <a:ext cx="3886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4" hasCustomPrompt="1"/>
          </p:nvPr>
        </p:nvSpPr>
        <p:spPr>
          <a:xfrm>
            <a:off x="4724400" y="4767072"/>
            <a:ext cx="3886200" cy="566928"/>
          </a:xfrm>
        </p:spPr>
        <p:txBody>
          <a:bodyPr anchor="b"/>
          <a:lstStyle>
            <a:lvl1pPr>
              <a:buNone/>
              <a:defRPr sz="2000" b="1">
                <a:solidFill>
                  <a:srgbClr val="005DA6"/>
                </a:solidFill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5" name="Text Placeholder 3"/>
          <p:cNvSpPr>
            <a:spLocks noGrp="1"/>
          </p:cNvSpPr>
          <p:nvPr>
            <p:ph type="body" sz="half" idx="15"/>
          </p:nvPr>
        </p:nvSpPr>
        <p:spPr>
          <a:xfrm>
            <a:off x="4724400" y="5334000"/>
            <a:ext cx="3886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6"/>
          </p:nvPr>
        </p:nvSpPr>
        <p:spPr>
          <a:xfrm>
            <a:off x="533400" y="1066800"/>
            <a:ext cx="3886200" cy="3657600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endParaRPr lang="en-US" dirty="0"/>
          </a:p>
        </p:txBody>
      </p:sp>
      <p:sp>
        <p:nvSpPr>
          <p:cNvPr id="14" name="Content Placeholder 12"/>
          <p:cNvSpPr>
            <a:spLocks noGrp="1"/>
          </p:cNvSpPr>
          <p:nvPr>
            <p:ph sz="quarter" idx="17"/>
          </p:nvPr>
        </p:nvSpPr>
        <p:spPr>
          <a:xfrm>
            <a:off x="4724400" y="1066800"/>
            <a:ext cx="3886200" cy="3657600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10/16/2008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Intro To Wanpipe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10/16/2008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Intro To Wanpipe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10/16/2008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Intro To Wanpipe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10/16/2008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Intro To Wanpipe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PPT_Template_body3.jpg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00800" y="0"/>
            <a:ext cx="259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smtClean="0"/>
              <a:t>10/16/2008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324600"/>
            <a:ext cx="5181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smtClean="0"/>
              <a:t>Intro To Wanpipe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3246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015551A-4CBD-40C7-AAE7-3D89005C5DA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4" r:id="rId2"/>
    <p:sldLayoutId id="2147483666" r:id="rId3"/>
    <p:sldLayoutId id="2147483660" r:id="rId4"/>
    <p:sldLayoutId id="2147483665" r:id="rId5"/>
    <p:sldLayoutId id="2147483653" r:id="rId6"/>
    <p:sldLayoutId id="2147483655" r:id="rId7"/>
    <p:sldLayoutId id="2147483656" r:id="rId8"/>
    <p:sldLayoutId id="2147483659" r:id="rId9"/>
    <p:sldLayoutId id="2147483657" r:id="rId10"/>
    <p:sldLayoutId id="2147483661" r:id="rId11"/>
    <p:sldLayoutId id="2147483662" r:id="rId12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200" b="1" kern="1200">
          <a:solidFill>
            <a:srgbClr val="005DA6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 pitchFamily="34" charset="0"/>
        <a:buChar char="•"/>
        <a:defRPr sz="2800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 pitchFamily="34" charset="0"/>
        <a:buChar char="–"/>
        <a:defRPr sz="2800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 pitchFamily="34" charset="0"/>
        <a:buChar char="•"/>
        <a:defRPr sz="2400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 pitchFamily="34" charset="0"/>
        <a:buChar char="–"/>
        <a:defRPr sz="2000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 pitchFamily="34" charset="0"/>
        <a:buChar char="»"/>
        <a:defRPr sz="2000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Introduction to Wanpipe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Konrad Hammel</a:t>
            </a:r>
          </a:p>
          <a:p>
            <a:r>
              <a:rPr lang="en-US" dirty="0" smtClean="0"/>
              <a:t>Software</a:t>
            </a:r>
            <a:r>
              <a:rPr lang="en-US" dirty="0" smtClean="0"/>
              <a:t> </a:t>
            </a:r>
            <a:r>
              <a:rPr lang="en-US" dirty="0" smtClean="0"/>
              <a:t>Engineer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One file for each:</a:t>
            </a:r>
          </a:p>
          <a:p>
            <a:pPr lvl="1"/>
            <a:r>
              <a:rPr lang="en-US" dirty="0" smtClean="0"/>
              <a:t>A10X, A14X port</a:t>
            </a:r>
          </a:p>
          <a:p>
            <a:pPr lvl="1"/>
            <a:r>
              <a:rPr lang="en-US" dirty="0" smtClean="0"/>
              <a:t>A200/A400/A500/B600/B700 card</a:t>
            </a:r>
          </a:p>
          <a:p>
            <a:pPr lvl="1"/>
            <a:r>
              <a:rPr lang="en-US" dirty="0" smtClean="0"/>
              <a:t>USB-FXO device</a:t>
            </a:r>
          </a:p>
          <a:p>
            <a:r>
              <a:rPr lang="en-US" dirty="0" smtClean="0"/>
              <a:t>File consists of 4 sections:</a:t>
            </a:r>
          </a:p>
          <a:p>
            <a:pPr lvl="1"/>
            <a:r>
              <a:rPr lang="en-US" dirty="0" smtClean="0"/>
              <a:t>Device definition</a:t>
            </a:r>
          </a:p>
          <a:p>
            <a:pPr lvl="1"/>
            <a:r>
              <a:rPr lang="en-US" dirty="0" smtClean="0"/>
              <a:t>Interface definition</a:t>
            </a:r>
          </a:p>
          <a:p>
            <a:pPr lvl="1"/>
            <a:r>
              <a:rPr lang="en-US" dirty="0" smtClean="0"/>
              <a:t>Global device options</a:t>
            </a:r>
          </a:p>
          <a:p>
            <a:pPr lvl="1"/>
            <a:r>
              <a:rPr lang="en-US" dirty="0" smtClean="0"/>
              <a:t>Interface specific options</a:t>
            </a:r>
          </a:p>
          <a:p>
            <a:r>
              <a:rPr lang="en-US" dirty="0" smtClean="0"/>
              <a:t>http://wiki.sangoma.com/Wanpipe-Asterisk-Configuration-File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wanpipeX.conf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Intro To Wanpipe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Installing Wanpipe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Intro To Wanpipe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/>
            <a:r>
              <a:rPr lang="en-US" dirty="0" smtClean="0"/>
              <a:t>Very easy…just run the “Setup” script</a:t>
            </a:r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Font typeface="+mj-lt"/>
              <a:buAutoNum type="arabicParenR"/>
            </a:pPr>
            <a:r>
              <a:rPr lang="en-US" dirty="0" smtClean="0"/>
              <a:t>Download the latest beta or stable from wiki.sangoma.com to /</a:t>
            </a:r>
            <a:r>
              <a:rPr lang="en-US" dirty="0" err="1" smtClean="0"/>
              <a:t>usr</a:t>
            </a:r>
            <a:r>
              <a:rPr lang="en-US" dirty="0" smtClean="0"/>
              <a:t>/</a:t>
            </a:r>
            <a:r>
              <a:rPr lang="en-US" dirty="0" err="1" smtClean="0"/>
              <a:t>src</a:t>
            </a:r>
            <a:r>
              <a:rPr lang="en-US" dirty="0" smtClean="0"/>
              <a:t>/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 err="1" smtClean="0"/>
              <a:t>Untar</a:t>
            </a:r>
            <a:r>
              <a:rPr lang="en-US" dirty="0" smtClean="0"/>
              <a:t> the source files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 smtClean="0"/>
              <a:t>Enter the newly created directory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 smtClean="0"/>
              <a:t>Start the install script “Setup”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 smtClean="0"/>
              <a:t>Answer “Yes” or the default to all questions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 smtClean="0"/>
              <a:t>Select your mode of operation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 smtClean="0"/>
              <a:t>Answer “Yes” or the default to all questions</a:t>
            </a:r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Font typeface="+mj-lt"/>
              <a:buAutoNum type="arabicParenR"/>
            </a:pPr>
            <a:endParaRPr lang="en-US" dirty="0" smtClean="0"/>
          </a:p>
          <a:p>
            <a:pPr marL="514350" indent="-514350">
              <a:buFont typeface="+mj-lt"/>
              <a:buAutoNum type="arabicParenR"/>
            </a:pP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Installing Wanpipe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Intro To Wanpipe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you.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sz="1600" cap="none" dirty="0" smtClean="0">
                <a:solidFill>
                  <a:schemeClr val="bg1">
                    <a:lumMod val="50000"/>
                  </a:schemeClr>
                </a:solidFill>
              </a:rPr>
              <a:t>Konrad Hammel</a:t>
            </a:r>
            <a:endParaRPr lang="en-US" sz="1600" cap="non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Intro To Wanpipe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Sangoma’s Suite of hardware drivers</a:t>
            </a:r>
          </a:p>
          <a:p>
            <a:r>
              <a:rPr lang="en-US" dirty="0" smtClean="0"/>
              <a:t>Set of utilities to configure, start, stop, and manage Sangoma hardware</a:t>
            </a:r>
          </a:p>
          <a:p>
            <a:pPr lvl="1"/>
            <a:r>
              <a:rPr lang="en-US" dirty="0" err="1" smtClean="0"/>
              <a:t>wancfg</a:t>
            </a:r>
            <a:endParaRPr lang="en-US" dirty="0" smtClean="0"/>
          </a:p>
          <a:p>
            <a:pPr lvl="1"/>
            <a:r>
              <a:rPr lang="en-US" dirty="0" err="1" smtClean="0"/>
              <a:t>wanrouter</a:t>
            </a:r>
            <a:endParaRPr lang="en-US" dirty="0" smtClean="0"/>
          </a:p>
          <a:p>
            <a:pPr lvl="1"/>
            <a:r>
              <a:rPr lang="en-US" dirty="0" err="1" smtClean="0"/>
              <a:t>wanpipemon</a:t>
            </a:r>
            <a:endParaRPr lang="en-US" dirty="0" smtClean="0"/>
          </a:p>
          <a:p>
            <a:r>
              <a:rPr lang="en-US" dirty="0" smtClean="0"/>
              <a:t>Voice and Data APIs</a:t>
            </a:r>
          </a:p>
          <a:p>
            <a:r>
              <a:rPr lang="en-US" dirty="0" smtClean="0"/>
              <a:t>Documentation for drivers, utilities and APIs</a:t>
            </a:r>
          </a:p>
          <a:p>
            <a:r>
              <a:rPr lang="en-US" dirty="0" smtClean="0"/>
              <a:t>Sample configuration files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Wanpipe?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Intro To Wanpipe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Commands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Intro To Wanpipe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Utility to create configuration files for the various Sangoma cards</a:t>
            </a:r>
          </a:p>
          <a:p>
            <a:r>
              <a:rPr lang="en-US" dirty="0" smtClean="0"/>
              <a:t>Each mode of operation as it’s own variation</a:t>
            </a:r>
          </a:p>
          <a:p>
            <a:pPr lvl="1"/>
            <a:r>
              <a:rPr lang="en-US" dirty="0" smtClean="0"/>
              <a:t>Dahdi mode (TDM Voice) -&gt; </a:t>
            </a:r>
            <a:r>
              <a:rPr lang="en-US" dirty="0" err="1" smtClean="0"/>
              <a:t>wancfg_dahdi</a:t>
            </a:r>
            <a:endParaRPr lang="en-US" dirty="0" smtClean="0"/>
          </a:p>
          <a:p>
            <a:pPr lvl="1"/>
            <a:r>
              <a:rPr lang="en-US" dirty="0" smtClean="0"/>
              <a:t>SMG Mode -&gt; </a:t>
            </a:r>
            <a:r>
              <a:rPr lang="en-US" dirty="0" err="1" smtClean="0"/>
              <a:t>wancfg_smg</a:t>
            </a:r>
            <a:endParaRPr lang="en-US" dirty="0" smtClean="0"/>
          </a:p>
          <a:p>
            <a:pPr lvl="1"/>
            <a:r>
              <a:rPr lang="en-US" dirty="0" smtClean="0"/>
              <a:t>FreeSWITCH w/OZ -&gt; </a:t>
            </a:r>
            <a:r>
              <a:rPr lang="en-US" dirty="0" err="1" smtClean="0"/>
              <a:t>wancfg_fs</a:t>
            </a:r>
            <a:endParaRPr lang="en-US" dirty="0" smtClean="0"/>
          </a:p>
          <a:p>
            <a:pPr lvl="1"/>
            <a:r>
              <a:rPr lang="en-US" dirty="0" smtClean="0"/>
              <a:t>FreeSWITCH w/</a:t>
            </a:r>
            <a:r>
              <a:rPr lang="en-US" dirty="0" err="1" smtClean="0"/>
              <a:t>Ftdm</a:t>
            </a:r>
            <a:r>
              <a:rPr lang="en-US" dirty="0" smtClean="0"/>
              <a:t> -&gt; </a:t>
            </a:r>
            <a:r>
              <a:rPr lang="en-US" dirty="0" err="1" smtClean="0"/>
              <a:t>wancfg_ftdm</a:t>
            </a:r>
            <a:endParaRPr lang="en-US" dirty="0" smtClean="0"/>
          </a:p>
          <a:p>
            <a:pPr lvl="1"/>
            <a:r>
              <a:rPr lang="en-US" dirty="0" smtClean="0"/>
              <a:t>TDM Voice API -&gt; </a:t>
            </a:r>
            <a:r>
              <a:rPr lang="en-US" dirty="0" err="1" smtClean="0"/>
              <a:t>wancfg_tdmapi</a:t>
            </a:r>
            <a:endParaRPr lang="en-US" dirty="0" smtClean="0"/>
          </a:p>
          <a:p>
            <a:pPr lvl="1"/>
            <a:r>
              <a:rPr lang="en-US" dirty="0" smtClean="0"/>
              <a:t>Data routing -&gt; </a:t>
            </a:r>
            <a:r>
              <a:rPr lang="en-US" dirty="0" err="1" smtClean="0"/>
              <a:t>wancfg</a:t>
            </a: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wancfg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Intro To Wanpipe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“wanrouter start/stop/restart”</a:t>
            </a:r>
          </a:p>
          <a:p>
            <a:pPr lvl="1"/>
            <a:r>
              <a:rPr lang="en-US" dirty="0" smtClean="0"/>
              <a:t>Starts, stops, and restarts all configured ports by loading the correct kernel modules and then applying the configuration for each port</a:t>
            </a:r>
          </a:p>
          <a:p>
            <a:r>
              <a:rPr lang="en-US" dirty="0" smtClean="0"/>
              <a:t>“wanrouter </a:t>
            </a:r>
            <a:r>
              <a:rPr lang="en-US" dirty="0" err="1" smtClean="0"/>
              <a:t>hwprobe</a:t>
            </a:r>
            <a:r>
              <a:rPr lang="en-US" dirty="0" smtClean="0"/>
              <a:t>”</a:t>
            </a:r>
          </a:p>
          <a:p>
            <a:pPr lvl="1"/>
            <a:r>
              <a:rPr lang="en-US" dirty="0" smtClean="0"/>
              <a:t>Shows all Sangoma cards installed in the system and recognized by the current Wanpipe drivers</a:t>
            </a:r>
          </a:p>
          <a:p>
            <a:r>
              <a:rPr lang="en-US" dirty="0" smtClean="0"/>
              <a:t>“wanrouter </a:t>
            </a:r>
            <a:r>
              <a:rPr lang="en-US" dirty="0" err="1" smtClean="0"/>
              <a:t>hwprobe</a:t>
            </a:r>
            <a:r>
              <a:rPr lang="en-US" dirty="0" smtClean="0"/>
              <a:t> verbose”</a:t>
            </a:r>
          </a:p>
          <a:p>
            <a:pPr lvl="1"/>
            <a:r>
              <a:rPr lang="en-US" dirty="0" smtClean="0"/>
              <a:t>A more detailed view of the Sangoma hardware installed including FXO/FXS modules, BRI modules, and LIU model number</a:t>
            </a:r>
          </a:p>
          <a:p>
            <a:r>
              <a:rPr lang="en-US" dirty="0" smtClean="0"/>
              <a:t>“wanrouter status”</a:t>
            </a:r>
          </a:p>
          <a:p>
            <a:pPr lvl="1"/>
            <a:r>
              <a:rPr lang="en-US" dirty="0" smtClean="0"/>
              <a:t>Shows the state of all running ports.</a:t>
            </a:r>
          </a:p>
          <a:p>
            <a:r>
              <a:rPr lang="en-US" dirty="0" smtClean="0"/>
              <a:t>“wanrouter version”</a:t>
            </a:r>
          </a:p>
          <a:p>
            <a:pPr lvl="1"/>
            <a:r>
              <a:rPr lang="en-US" dirty="0" smtClean="0"/>
              <a:t>Shows the version of the currently installed driver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wanrouter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Intro To Wanpipe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“</a:t>
            </a:r>
            <a:r>
              <a:rPr lang="en-US" dirty="0" err="1" smtClean="0"/>
              <a:t>wanpipemon</a:t>
            </a:r>
            <a:r>
              <a:rPr lang="en-US" dirty="0" smtClean="0"/>
              <a:t> –p aft”</a:t>
            </a:r>
          </a:p>
          <a:p>
            <a:pPr lvl="1"/>
            <a:r>
              <a:rPr lang="en-US" sz="2300" dirty="0" smtClean="0"/>
              <a:t>Display all the possible command variation for AFT cards</a:t>
            </a:r>
          </a:p>
          <a:p>
            <a:r>
              <a:rPr lang="en-US" dirty="0" smtClean="0"/>
              <a:t>“</a:t>
            </a:r>
            <a:r>
              <a:rPr lang="en-US" dirty="0" err="1" smtClean="0"/>
              <a:t>wanpipemon</a:t>
            </a:r>
            <a:r>
              <a:rPr lang="en-US" dirty="0" smtClean="0"/>
              <a:t> –</a:t>
            </a:r>
            <a:r>
              <a:rPr lang="en-US" dirty="0" err="1" smtClean="0"/>
              <a:t>i</a:t>
            </a:r>
            <a:r>
              <a:rPr lang="en-US" dirty="0" smtClean="0"/>
              <a:t> w1g1 –c </a:t>
            </a:r>
            <a:r>
              <a:rPr lang="en-US" dirty="0" err="1" smtClean="0"/>
              <a:t>tr</a:t>
            </a:r>
            <a:r>
              <a:rPr lang="en-US" dirty="0" smtClean="0"/>
              <a:t>”</a:t>
            </a:r>
          </a:p>
          <a:p>
            <a:pPr lvl="1"/>
            <a:r>
              <a:rPr lang="en-US" sz="2300" dirty="0" smtClean="0"/>
              <a:t>Show a raw line trace for the interface</a:t>
            </a:r>
          </a:p>
          <a:p>
            <a:r>
              <a:rPr lang="en-US" dirty="0" smtClean="0"/>
              <a:t>“</a:t>
            </a:r>
            <a:r>
              <a:rPr lang="en-US" dirty="0" err="1" smtClean="0"/>
              <a:t>wanpipemon</a:t>
            </a:r>
            <a:r>
              <a:rPr lang="en-US" dirty="0" smtClean="0"/>
              <a:t> –</a:t>
            </a:r>
            <a:r>
              <a:rPr lang="en-US" dirty="0" err="1" smtClean="0"/>
              <a:t>i</a:t>
            </a:r>
            <a:r>
              <a:rPr lang="en-US" dirty="0" smtClean="0"/>
              <a:t> w1g1 –</a:t>
            </a:r>
            <a:r>
              <a:rPr lang="en-US" dirty="0" err="1" smtClean="0"/>
              <a:t>rx</a:t>
            </a:r>
            <a:r>
              <a:rPr lang="en-US" dirty="0" smtClean="0"/>
              <a:t> –diff –c </a:t>
            </a:r>
            <a:r>
              <a:rPr lang="en-US" dirty="0" err="1" smtClean="0"/>
              <a:t>trd</a:t>
            </a:r>
            <a:r>
              <a:rPr lang="en-US" dirty="0" smtClean="0"/>
              <a:t>”</a:t>
            </a:r>
          </a:p>
          <a:p>
            <a:pPr lvl="1"/>
            <a:r>
              <a:rPr lang="en-US" sz="2300" dirty="0" smtClean="0"/>
              <a:t>Show only incoming HDLC frames that are different</a:t>
            </a:r>
          </a:p>
          <a:p>
            <a:r>
              <a:rPr lang="en-US" dirty="0" smtClean="0"/>
              <a:t>“</a:t>
            </a:r>
            <a:r>
              <a:rPr lang="en-US" dirty="0" err="1" smtClean="0"/>
              <a:t>wanpipemon</a:t>
            </a:r>
            <a:r>
              <a:rPr lang="en-US" dirty="0" smtClean="0"/>
              <a:t> –</a:t>
            </a:r>
            <a:r>
              <a:rPr lang="en-US" dirty="0" err="1" smtClean="0"/>
              <a:t>i</a:t>
            </a:r>
            <a:r>
              <a:rPr lang="en-US" dirty="0" smtClean="0"/>
              <a:t> w1g1 -</a:t>
            </a:r>
            <a:r>
              <a:rPr lang="en-US" dirty="0" err="1" smtClean="0"/>
              <a:t>pcap</a:t>
            </a:r>
            <a:r>
              <a:rPr lang="en-US" dirty="0" smtClean="0"/>
              <a:t> -</a:t>
            </a:r>
            <a:r>
              <a:rPr lang="en-US" dirty="0" err="1" smtClean="0"/>
              <a:t>pcap_file</a:t>
            </a:r>
            <a:r>
              <a:rPr lang="en-US" dirty="0" smtClean="0"/>
              <a:t> </a:t>
            </a:r>
            <a:r>
              <a:rPr lang="en-US" dirty="0" err="1" smtClean="0"/>
              <a:t>isdn.pcap</a:t>
            </a:r>
            <a:r>
              <a:rPr lang="en-US" dirty="0" smtClean="0"/>
              <a:t> -</a:t>
            </a:r>
            <a:r>
              <a:rPr lang="en-US" dirty="0" err="1" smtClean="0"/>
              <a:t>prot</a:t>
            </a:r>
            <a:r>
              <a:rPr lang="en-US" dirty="0" smtClean="0"/>
              <a:t> ISDN -full -</a:t>
            </a:r>
            <a:r>
              <a:rPr lang="en-US" dirty="0" err="1" smtClean="0"/>
              <a:t>systime</a:t>
            </a:r>
            <a:r>
              <a:rPr lang="en-US" dirty="0" smtClean="0"/>
              <a:t> –c </a:t>
            </a:r>
            <a:r>
              <a:rPr lang="en-US" dirty="0" err="1" smtClean="0"/>
              <a:t>trd</a:t>
            </a:r>
            <a:r>
              <a:rPr lang="en-US" dirty="0" smtClean="0"/>
              <a:t>”</a:t>
            </a:r>
          </a:p>
          <a:p>
            <a:pPr lvl="1"/>
            <a:r>
              <a:rPr lang="en-US" sz="2300" dirty="0" smtClean="0"/>
              <a:t>Save all frames on an interface to a file in PCAP format</a:t>
            </a:r>
          </a:p>
          <a:p>
            <a:r>
              <a:rPr lang="en-US" dirty="0" smtClean="0"/>
              <a:t>“</a:t>
            </a:r>
            <a:r>
              <a:rPr lang="en-US" dirty="0" err="1" smtClean="0"/>
              <a:t>wanpipemon</a:t>
            </a:r>
            <a:r>
              <a:rPr lang="en-US" dirty="0" smtClean="0"/>
              <a:t> –</a:t>
            </a:r>
            <a:r>
              <a:rPr lang="en-US" dirty="0" err="1" smtClean="0"/>
              <a:t>i</a:t>
            </a:r>
            <a:r>
              <a:rPr lang="en-US" dirty="0" smtClean="0"/>
              <a:t> w1g1 –c </a:t>
            </a:r>
            <a:r>
              <a:rPr lang="en-US" dirty="0" err="1" smtClean="0"/>
              <a:t>astats</a:t>
            </a:r>
            <a:r>
              <a:rPr lang="en-US" dirty="0" smtClean="0"/>
              <a:t> –m 1”</a:t>
            </a:r>
          </a:p>
          <a:p>
            <a:pPr lvl="1"/>
            <a:r>
              <a:rPr lang="en-US" sz="2100" dirty="0" smtClean="0"/>
              <a:t>Show the voltage on analog module 1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wanpipemon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Intro To Wanpipe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wanpipemon</a:t>
            </a:r>
            <a:r>
              <a:rPr lang="en-US" dirty="0" smtClean="0"/>
              <a:t> – cont’d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265238"/>
            <a:ext cx="8153400" cy="63976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“</a:t>
            </a:r>
            <a:r>
              <a:rPr lang="en-US" sz="2800" dirty="0" err="1" smtClean="0"/>
              <a:t>wanpipemon</a:t>
            </a:r>
            <a:r>
              <a:rPr lang="en-US" sz="2800" dirty="0" smtClean="0"/>
              <a:t> –</a:t>
            </a:r>
            <a:r>
              <a:rPr lang="en-US" sz="2800" dirty="0" err="1" smtClean="0"/>
              <a:t>i</a:t>
            </a:r>
            <a:r>
              <a:rPr lang="en-US" sz="2800" dirty="0" smtClean="0"/>
              <a:t> w1g1 –c Ta”</a:t>
            </a:r>
            <a:endParaRPr lang="en-US" sz="2800" dirty="0"/>
          </a:p>
        </p:txBody>
      </p:sp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342900" lvl="1" indent="-342900">
              <a:buFont typeface="Arial" pitchFamily="34" charset="0"/>
              <a:buChar char="•"/>
            </a:pPr>
            <a:r>
              <a:rPr lang="en-US" sz="2300" dirty="0" smtClean="0"/>
              <a:t>Show detailed layer 1 stats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2300" dirty="0" smtClean="0"/>
              <a:t>Framer Alarms</a:t>
            </a:r>
            <a:endParaRPr lang="en-US" sz="2100" dirty="0" smtClean="0"/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2300" dirty="0" smtClean="0"/>
              <a:t>LIU Alarms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2300" dirty="0" err="1" smtClean="0"/>
              <a:t>Tx</a:t>
            </a:r>
            <a:r>
              <a:rPr lang="en-US" sz="2300" dirty="0" smtClean="0"/>
              <a:t> Alarms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2300" dirty="0" smtClean="0"/>
              <a:t>Performance Counters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2300" dirty="0" smtClean="0"/>
              <a:t>Rx Level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Intro To Wanpipe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2" name="Content Placeholder 11" descr="wanpipemon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4674431" y="2057400"/>
            <a:ext cx="3982962" cy="395128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Files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Intro To Wanpipe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All configuration files are kept at /etc/</a:t>
            </a:r>
            <a:r>
              <a:rPr lang="en-US" dirty="0" err="1" smtClean="0"/>
              <a:t>wanpipe</a:t>
            </a:r>
            <a:r>
              <a:rPr lang="en-US" dirty="0" smtClean="0"/>
              <a:t>/</a:t>
            </a:r>
          </a:p>
          <a:p>
            <a:r>
              <a:rPr lang="en-US" dirty="0" smtClean="0"/>
              <a:t>Important files and sub-directories:</a:t>
            </a:r>
          </a:p>
          <a:p>
            <a:pPr lvl="1"/>
            <a:r>
              <a:rPr lang="en-US" dirty="0" err="1" smtClean="0"/>
              <a:t>wanrouter.rc</a:t>
            </a:r>
            <a:endParaRPr lang="en-US" dirty="0" smtClean="0"/>
          </a:p>
          <a:p>
            <a:pPr lvl="2"/>
            <a:r>
              <a:rPr lang="en-US" dirty="0" smtClean="0"/>
              <a:t>Global configuration options. i.e. order in which the ports will be started in</a:t>
            </a:r>
          </a:p>
          <a:p>
            <a:pPr lvl="1"/>
            <a:r>
              <a:rPr lang="en-US" dirty="0" err="1" smtClean="0"/>
              <a:t>wanpipeX.conf</a:t>
            </a:r>
            <a:endParaRPr lang="en-US" dirty="0" smtClean="0"/>
          </a:p>
          <a:p>
            <a:pPr lvl="2"/>
            <a:r>
              <a:rPr lang="en-US" dirty="0" smtClean="0"/>
              <a:t>Configuration file for a port/card</a:t>
            </a:r>
          </a:p>
          <a:p>
            <a:pPr lvl="1"/>
            <a:r>
              <a:rPr lang="en-US" dirty="0" err="1" smtClean="0"/>
              <a:t>smg_pri.conf</a:t>
            </a:r>
            <a:endParaRPr lang="en-US" dirty="0" smtClean="0"/>
          </a:p>
          <a:p>
            <a:pPr lvl="2"/>
            <a:r>
              <a:rPr lang="en-US" dirty="0" smtClean="0"/>
              <a:t>PRI  configuration file for SMG</a:t>
            </a:r>
          </a:p>
          <a:p>
            <a:pPr lvl="1"/>
            <a:r>
              <a:rPr lang="en-US" dirty="0" err="1" smtClean="0"/>
              <a:t>smg_bri.conf</a:t>
            </a:r>
            <a:endParaRPr lang="en-US" dirty="0" smtClean="0"/>
          </a:p>
          <a:p>
            <a:pPr lvl="2"/>
            <a:r>
              <a:rPr lang="en-US" dirty="0" smtClean="0"/>
              <a:t>BRI configuration file for SMG</a:t>
            </a:r>
          </a:p>
          <a:p>
            <a:pPr lvl="1"/>
            <a:r>
              <a:rPr lang="en-US" dirty="0" err="1" smtClean="0"/>
              <a:t>smg.rc</a:t>
            </a:r>
            <a:endParaRPr lang="en-US" dirty="0" smtClean="0"/>
          </a:p>
          <a:p>
            <a:pPr lvl="2"/>
            <a:r>
              <a:rPr lang="en-US" dirty="0" smtClean="0"/>
              <a:t>SMG configuration file</a:t>
            </a:r>
          </a:p>
          <a:p>
            <a:pPr lvl="1"/>
            <a:r>
              <a:rPr lang="en-US" dirty="0" err="1" smtClean="0"/>
              <a:t>safe_sangoma.rc</a:t>
            </a:r>
            <a:endParaRPr lang="en-US" dirty="0" smtClean="0"/>
          </a:p>
          <a:p>
            <a:pPr lvl="2"/>
            <a:r>
              <a:rPr lang="en-US" dirty="0" smtClean="0"/>
              <a:t>Safe SMG configuration file</a:t>
            </a:r>
          </a:p>
          <a:p>
            <a:pPr lvl="1"/>
            <a:r>
              <a:rPr lang="en-US" dirty="0" smtClean="0"/>
              <a:t>scripts/</a:t>
            </a:r>
          </a:p>
          <a:p>
            <a:pPr lvl="2"/>
            <a:r>
              <a:rPr lang="en-US" dirty="0" smtClean="0"/>
              <a:t>Can contain a “start” and “stop” script that will be run after starting and before stopping the ports</a:t>
            </a:r>
          </a:p>
          <a:p>
            <a:pPr lvl="1"/>
            <a:r>
              <a:rPr lang="en-US" dirty="0" err="1" smtClean="0"/>
              <a:t>api</a:t>
            </a:r>
            <a:r>
              <a:rPr lang="en-US" dirty="0" smtClean="0"/>
              <a:t>/</a:t>
            </a:r>
          </a:p>
          <a:p>
            <a:pPr lvl="2"/>
            <a:r>
              <a:rPr lang="en-US" dirty="0" smtClean="0"/>
              <a:t>Location of API documentation and sample applications</a:t>
            </a:r>
          </a:p>
          <a:p>
            <a:pPr lvl="1"/>
            <a:r>
              <a:rPr lang="en-US" dirty="0" err="1" smtClean="0"/>
              <a:t>util</a:t>
            </a:r>
            <a:r>
              <a:rPr lang="en-US" dirty="0" smtClean="0"/>
              <a:t>/</a:t>
            </a:r>
            <a:r>
              <a:rPr lang="en-US" dirty="0" err="1" smtClean="0"/>
              <a:t>wan_aftup</a:t>
            </a:r>
            <a:r>
              <a:rPr lang="en-US" dirty="0" smtClean="0"/>
              <a:t>/</a:t>
            </a:r>
          </a:p>
          <a:p>
            <a:pPr lvl="2"/>
            <a:r>
              <a:rPr lang="en-US" dirty="0" smtClean="0"/>
              <a:t>Firmware update utility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Configuration Files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Intro To Wanpipe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PPT_Template_Oct-2007-Section1 2">
    <a:dk1>
      <a:srgbClr val="000000"/>
    </a:dk1>
    <a:lt1>
      <a:srgbClr val="FFFFFF"/>
    </a:lt1>
    <a:dk2>
      <a:srgbClr val="000000"/>
    </a:dk2>
    <a:lt2>
      <a:srgbClr val="918F90"/>
    </a:lt2>
    <a:accent1>
      <a:srgbClr val="F79910"/>
    </a:accent1>
    <a:accent2>
      <a:srgbClr val="560E78"/>
    </a:accent2>
    <a:accent3>
      <a:srgbClr val="FFFFFF"/>
    </a:accent3>
    <a:accent4>
      <a:srgbClr val="000000"/>
    </a:accent4>
    <a:accent5>
      <a:srgbClr val="FACAAA"/>
    </a:accent5>
    <a:accent6>
      <a:srgbClr val="4D0C6C"/>
    </a:accent6>
    <a:hlink>
      <a:srgbClr val="1C98C3"/>
    </a:hlink>
    <a:folHlink>
      <a:srgbClr val="659A1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1188</TotalTime>
  <Words>598</Words>
  <Application>Microsoft Office PowerPoint</Application>
  <PresentationFormat>On-screen Show (4:3)</PresentationFormat>
  <Paragraphs>148</Paragraphs>
  <Slides>14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Custom Design</vt:lpstr>
      <vt:lpstr>Introduction to Wanpipe</vt:lpstr>
      <vt:lpstr>What is Wanpipe?</vt:lpstr>
      <vt:lpstr>Commands</vt:lpstr>
      <vt:lpstr>wancfg</vt:lpstr>
      <vt:lpstr>wanrouter</vt:lpstr>
      <vt:lpstr>wanpipemon</vt:lpstr>
      <vt:lpstr>wanpipemon – cont’d</vt:lpstr>
      <vt:lpstr>Files</vt:lpstr>
      <vt:lpstr>Configuration Files</vt:lpstr>
      <vt:lpstr>wanpipeX.conf</vt:lpstr>
      <vt:lpstr>Installing Wanpipe</vt:lpstr>
      <vt:lpstr>Installing Wanpipe</vt:lpstr>
      <vt:lpstr>Thank you.  Konrad Hammel</vt:lpstr>
      <vt:lpstr>Slide 14</vt:lpstr>
    </vt:vector>
  </TitlesOfParts>
  <Company>Sangoma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grace</dc:creator>
  <cp:lastModifiedBy>Konrad Hammel</cp:lastModifiedBy>
  <cp:revision>157</cp:revision>
  <dcterms:created xsi:type="dcterms:W3CDTF">2008-10-15T15:26:30Z</dcterms:created>
  <dcterms:modified xsi:type="dcterms:W3CDTF">2010-07-13T11:05:38Z</dcterms:modified>
</cp:coreProperties>
</file>