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9" r:id="rId3"/>
    <p:sldId id="261" r:id="rId4"/>
    <p:sldId id="272" r:id="rId5"/>
    <p:sldId id="275" r:id="rId6"/>
    <p:sldId id="273" r:id="rId7"/>
    <p:sldId id="274" r:id="rId8"/>
    <p:sldId id="276" r:id="rId9"/>
    <p:sldId id="277" r:id="rId10"/>
    <p:sldId id="278" r:id="rId11"/>
    <p:sldId id="279" r:id="rId12"/>
    <p:sldId id="280" r:id="rId13"/>
    <p:sldId id="281" r:id="rId14"/>
    <p:sldId id="283" r:id="rId15"/>
    <p:sldId id="284" r:id="rId16"/>
    <p:sldId id="282" r:id="rId17"/>
    <p:sldId id="285" r:id="rId18"/>
    <p:sldId id="287" r:id="rId19"/>
    <p:sldId id="286" r:id="rId20"/>
    <p:sldId id="290" r:id="rId21"/>
    <p:sldId id="292" r:id="rId22"/>
    <p:sldId id="293" r:id="rId23"/>
    <p:sldId id="294" r:id="rId24"/>
    <p:sldId id="270" r:id="rId25"/>
    <p:sldId id="271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DA6"/>
    <a:srgbClr val="6E9E2E"/>
    <a:srgbClr val="80848A"/>
    <a:srgbClr val="00588D"/>
    <a:srgbClr val="00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1470" autoAdjust="0"/>
    <p:restoredTop sz="94628" autoAdjust="0"/>
  </p:normalViewPr>
  <p:slideViewPr>
    <p:cSldViewPr>
      <p:cViewPr>
        <p:scale>
          <a:sx n="90" d="100"/>
          <a:sy n="90" d="100"/>
        </p:scale>
        <p:origin x="-1818" y="-5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9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F360E-90F4-4CF8-AD68-D380C6D0B9BF}" type="datetime1">
              <a:rPr lang="en-US" smtClean="0"/>
              <a:pPr/>
              <a:t>1/9/2009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C648CF-5A25-4EBD-A035-CE52176418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5967446-AD82-4B7E-AD71-20F6E66A3894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PPT_Template_title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171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914400" y="1981200"/>
            <a:ext cx="7772400" cy="1470025"/>
          </a:xfrm>
          <a:noFill/>
        </p:spPr>
        <p:txBody>
          <a:bodyPr anchor="b" anchorCtr="0">
            <a:normAutofit/>
          </a:bodyPr>
          <a:lstStyle>
            <a:lvl1pPr algn="r">
              <a:defRPr sz="3200" b="1">
                <a:solidFill>
                  <a:srgbClr val="005DA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286000" y="3460750"/>
            <a:ext cx="6400800" cy="730250"/>
          </a:xfrm>
        </p:spPr>
        <p:txBody>
          <a:bodyPr>
            <a:normAutofit/>
          </a:bodyPr>
          <a:lstStyle>
            <a:lvl1pPr marL="0" indent="0" algn="r">
              <a:buFontTx/>
              <a:buNone/>
              <a:defRPr sz="2100" b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Template_vertical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Template_blank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reen Sa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Template_blank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PT_Template_blank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12"/>
          <p:cNvSpPr>
            <a:spLocks noGrp="1"/>
          </p:cNvSpPr>
          <p:nvPr>
            <p:ph sz="quarter" idx="14"/>
          </p:nvPr>
        </p:nvSpPr>
        <p:spPr>
          <a:xfrm>
            <a:off x="1828800" y="609600"/>
            <a:ext cx="5486400" cy="41148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PT_Template_blank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5334000"/>
            <a:ext cx="3886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767262"/>
            <a:ext cx="3886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4" hasCustomPrompt="1"/>
          </p:nvPr>
        </p:nvSpPr>
        <p:spPr>
          <a:xfrm>
            <a:off x="4724400" y="4767072"/>
            <a:ext cx="3886200" cy="566928"/>
          </a:xfrm>
        </p:spPr>
        <p:txBody>
          <a:bodyPr anchor="b"/>
          <a:lstStyle>
            <a:lvl1pPr>
              <a:buNone/>
              <a:defRPr sz="2000" b="1">
                <a:solidFill>
                  <a:srgbClr val="005DA6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5" name="Text Placeholder 3"/>
          <p:cNvSpPr>
            <a:spLocks noGrp="1"/>
          </p:cNvSpPr>
          <p:nvPr>
            <p:ph type="body" sz="half" idx="15"/>
          </p:nvPr>
        </p:nvSpPr>
        <p:spPr>
          <a:xfrm>
            <a:off x="4724400" y="5334000"/>
            <a:ext cx="3886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/>
          </p:nvPr>
        </p:nvSpPr>
        <p:spPr>
          <a:xfrm>
            <a:off x="533400" y="1066800"/>
            <a:ext cx="3886200" cy="36576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  <p:sp>
        <p:nvSpPr>
          <p:cNvPr id="14" name="Content Placeholder 12"/>
          <p:cNvSpPr>
            <a:spLocks noGrp="1"/>
          </p:cNvSpPr>
          <p:nvPr>
            <p:ph sz="quarter" idx="17"/>
          </p:nvPr>
        </p:nvSpPr>
        <p:spPr>
          <a:xfrm>
            <a:off x="4724400" y="1066800"/>
            <a:ext cx="3886200" cy="36576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PPT_Template_body3.jp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0"/>
            <a:ext cx="259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24600"/>
            <a:ext cx="518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3246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66" r:id="rId3"/>
    <p:sldLayoutId id="2147483660" r:id="rId4"/>
    <p:sldLayoutId id="2147483665" r:id="rId5"/>
    <p:sldLayoutId id="2147483653" r:id="rId6"/>
    <p:sldLayoutId id="2147483655" r:id="rId7"/>
    <p:sldLayoutId id="2147483656" r:id="rId8"/>
    <p:sldLayoutId id="2147483659" r:id="rId9"/>
    <p:sldLayoutId id="2147483657" r:id="rId10"/>
    <p:sldLayoutId id="2147483661" r:id="rId11"/>
    <p:sldLayoutId id="2147483662" r:id="rId1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rgbClr val="005DA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–"/>
        <a:defRPr sz="2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»"/>
        <a:defRPr sz="20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Sangoma Technologies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Konrad Hammel</a:t>
            </a:r>
          </a:p>
          <a:p>
            <a:r>
              <a:rPr lang="en-US" dirty="0" smtClean="0"/>
              <a:t>Field Applications Engineer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Sangoma’s</a:t>
            </a:r>
            <a:r>
              <a:rPr lang="en-US" dirty="0" smtClean="0"/>
              <a:t> AFT Series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 Series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Advanced Flexible Telephony</a:t>
            </a:r>
          </a:p>
          <a:p>
            <a:r>
              <a:rPr lang="en-US" dirty="0" smtClean="0"/>
              <a:t>Revolutionary and award winning design</a:t>
            </a:r>
          </a:p>
          <a:p>
            <a:r>
              <a:rPr lang="en-US" dirty="0" smtClean="0"/>
              <a:t>Designed with the theories of OOP in mind</a:t>
            </a:r>
          </a:p>
          <a:p>
            <a:pPr lvl="1"/>
            <a:r>
              <a:rPr lang="en-US" dirty="0" smtClean="0"/>
              <a:t>Modularity</a:t>
            </a:r>
          </a:p>
          <a:p>
            <a:pPr lvl="1"/>
            <a:r>
              <a:rPr lang="en-US" dirty="0" smtClean="0"/>
              <a:t>Inheritance</a:t>
            </a:r>
          </a:p>
          <a:p>
            <a:pPr lvl="1"/>
            <a:r>
              <a:rPr lang="en-US" dirty="0" smtClean="0"/>
              <a:t>Abstraction</a:t>
            </a:r>
          </a:p>
          <a:p>
            <a:endParaRPr lang="en-US" dirty="0"/>
          </a:p>
        </p:txBody>
      </p:sp>
      <p:pic>
        <p:nvPicPr>
          <p:cNvPr id="7" name="Content Placeholder 6" descr="ITC_ best_of_show.gif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76800" y="1371600"/>
            <a:ext cx="2118732" cy="914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 descr="tag_product of the year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4600" y="2514600"/>
            <a:ext cx="2295293" cy="990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 descr="tmc_innovation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6800" y="3733800"/>
            <a:ext cx="2209800" cy="9537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9" descr="von_innovator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0800" y="4876800"/>
            <a:ext cx="2295293" cy="990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 Series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Where did this design come from:</a:t>
            </a:r>
          </a:p>
          <a:p>
            <a:pPr lvl="1"/>
            <a:r>
              <a:rPr lang="en-US" dirty="0" smtClean="0"/>
              <a:t>2001 our cards were:</a:t>
            </a:r>
          </a:p>
          <a:p>
            <a:pPr lvl="2"/>
            <a:r>
              <a:rPr lang="en-US" dirty="0" smtClean="0"/>
              <a:t>ISA technology base,8 bit</a:t>
            </a:r>
          </a:p>
          <a:p>
            <a:pPr lvl="2"/>
            <a:r>
              <a:rPr lang="en-US" dirty="0" smtClean="0"/>
              <a:t>Firmware for card was highly specialized</a:t>
            </a:r>
          </a:p>
          <a:p>
            <a:pPr lvl="2"/>
            <a:r>
              <a:rPr lang="en-US" dirty="0" smtClean="0"/>
              <a:t>Shared memory design…lots of bus transfers</a:t>
            </a:r>
          </a:p>
          <a:p>
            <a:pPr lvl="2"/>
            <a:r>
              <a:rPr lang="en-US" dirty="0" smtClean="0"/>
              <a:t>Good for speeds up to 2Mbps</a:t>
            </a:r>
          </a:p>
          <a:p>
            <a:pPr lvl="2"/>
            <a:r>
              <a:rPr lang="en-US" dirty="0" smtClean="0"/>
              <a:t>Expensive to make</a:t>
            </a:r>
          </a:p>
          <a:p>
            <a:pPr lvl="2"/>
            <a:r>
              <a:rPr lang="en-US" dirty="0" smtClean="0"/>
              <a:t>Hard to debug because of special firmware</a:t>
            </a:r>
          </a:p>
          <a:p>
            <a:r>
              <a:rPr lang="en-US" dirty="0" smtClean="0"/>
              <a:t>Conclusion…redesign and use FPGAs</a:t>
            </a:r>
            <a:endParaRPr lang="en-US" dirty="0"/>
          </a:p>
        </p:txBody>
      </p:sp>
      <p:pic>
        <p:nvPicPr>
          <p:cNvPr id="12" name="Content Placeholder 11" descr="S-series card 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211824" y="3745992"/>
            <a:ext cx="2170176" cy="1816608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3" name="Picture 12" descr="S-series card 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0" y="1676400"/>
            <a:ext cx="2346960" cy="1670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Modularity, Inheritance, Abstraction:</a:t>
            </a:r>
          </a:p>
          <a:p>
            <a:pPr lvl="1"/>
            <a:r>
              <a:rPr lang="en-US" dirty="0" smtClean="0"/>
              <a:t>Split the host interface, telephone interface, and DSPs </a:t>
            </a:r>
          </a:p>
          <a:p>
            <a:r>
              <a:rPr lang="en-US" dirty="0" smtClean="0"/>
              <a:t>Common PCI and </a:t>
            </a:r>
            <a:r>
              <a:rPr lang="en-US" dirty="0" err="1" smtClean="0"/>
              <a:t>PCIe</a:t>
            </a:r>
            <a:r>
              <a:rPr lang="en-US" dirty="0" smtClean="0"/>
              <a:t> interface for all cards</a:t>
            </a:r>
          </a:p>
          <a:p>
            <a:pPr lvl="1"/>
            <a:r>
              <a:rPr lang="en-US" dirty="0" smtClean="0"/>
              <a:t>All cards use one core driver to interface with PC</a:t>
            </a:r>
          </a:p>
          <a:p>
            <a:r>
              <a:rPr lang="en-US" dirty="0" smtClean="0"/>
              <a:t>Telephony interfaces are designed to scale</a:t>
            </a:r>
          </a:p>
          <a:p>
            <a:r>
              <a:rPr lang="en-US" dirty="0" smtClean="0"/>
              <a:t>Expensive DSP modules are optional but don’t require different host or telephony interfaces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 Series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Picture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47800" y="1262404"/>
            <a:ext cx="6477000" cy="4852706"/>
          </a:xfr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 Series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ll_cards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2104" y="1830165"/>
            <a:ext cx="7479792" cy="4066032"/>
          </a:xfr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 Series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 Series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  <p:pic>
        <p:nvPicPr>
          <p:cNvPr id="11" name="Content Placeholder 10" descr="A200 FXS FXO components 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83704" y="1600200"/>
            <a:ext cx="5976592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 Series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this design cost more then Dedicated designs….YES</a:t>
            </a:r>
          </a:p>
          <a:p>
            <a:pPr lvl="1"/>
            <a:r>
              <a:rPr lang="en-US" dirty="0" smtClean="0"/>
              <a:t>Extra circuit boards</a:t>
            </a:r>
          </a:p>
          <a:p>
            <a:pPr lvl="1"/>
            <a:r>
              <a:rPr lang="en-US" dirty="0" smtClean="0"/>
              <a:t>Extra connectors</a:t>
            </a:r>
          </a:p>
          <a:p>
            <a:pPr lvl="1"/>
            <a:r>
              <a:rPr lang="en-US" dirty="0" smtClean="0"/>
              <a:t>Extra pieces</a:t>
            </a:r>
          </a:p>
          <a:p>
            <a:pPr lvl="1"/>
            <a:r>
              <a:rPr lang="en-US" dirty="0" smtClean="0"/>
              <a:t>Intelligent assembly required</a:t>
            </a:r>
          </a:p>
          <a:p>
            <a:pPr lvl="1"/>
            <a:r>
              <a:rPr lang="en-US" dirty="0" smtClean="0"/>
              <a:t>FPGAs need security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 Series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BUT…</a:t>
            </a:r>
          </a:p>
          <a:p>
            <a:pPr lvl="1"/>
            <a:r>
              <a:rPr lang="en-US" dirty="0" smtClean="0"/>
              <a:t>Lower support costs</a:t>
            </a:r>
          </a:p>
          <a:p>
            <a:pPr lvl="2"/>
            <a:r>
              <a:rPr lang="en-US" dirty="0" smtClean="0"/>
              <a:t>One PCI or </a:t>
            </a:r>
            <a:r>
              <a:rPr lang="en-US" dirty="0" err="1" smtClean="0"/>
              <a:t>PCIe</a:t>
            </a:r>
            <a:r>
              <a:rPr lang="en-US" dirty="0" smtClean="0"/>
              <a:t> interface for 30+ cards</a:t>
            </a:r>
          </a:p>
          <a:p>
            <a:pPr lvl="2"/>
            <a:r>
              <a:rPr lang="en-US" dirty="0" smtClean="0"/>
              <a:t>Modularity makes troubleshooting easier</a:t>
            </a:r>
          </a:p>
          <a:p>
            <a:pPr lvl="1"/>
            <a:r>
              <a:rPr lang="en-US" dirty="0" smtClean="0"/>
              <a:t>Lower maintenance costs</a:t>
            </a:r>
          </a:p>
          <a:p>
            <a:pPr lvl="2"/>
            <a:r>
              <a:rPr lang="en-US" dirty="0" smtClean="0"/>
              <a:t>If 1 section breaks, the other sections are re-usable</a:t>
            </a:r>
          </a:p>
          <a:p>
            <a:pPr lvl="1"/>
            <a:r>
              <a:rPr lang="en-US" dirty="0" smtClean="0"/>
              <a:t>Lower cost of stocking cards</a:t>
            </a:r>
          </a:p>
          <a:p>
            <a:pPr lvl="2"/>
            <a:r>
              <a:rPr lang="en-US" dirty="0" smtClean="0"/>
              <a:t>Shared circuit boards = more boards per manufacturing run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 Series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  <p:pic>
        <p:nvPicPr>
          <p:cNvPr id="15" name="Content Placeholder 14" descr="untitled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95400" y="1219201"/>
            <a:ext cx="6629400" cy="49200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Konrad Hammel</a:t>
            </a:r>
          </a:p>
          <a:p>
            <a:r>
              <a:rPr lang="en-US" dirty="0" smtClean="0"/>
              <a:t>Bachelor of Engineering: Electrical Engineering</a:t>
            </a:r>
          </a:p>
          <a:p>
            <a:r>
              <a:rPr lang="en-US" dirty="0" smtClean="0"/>
              <a:t>Software Engineer/Field Applications Engineer</a:t>
            </a:r>
          </a:p>
          <a:p>
            <a:r>
              <a:rPr lang="en-US" dirty="0" smtClean="0"/>
              <a:t>3 years as Engineer in Telecom Industry</a:t>
            </a:r>
          </a:p>
          <a:p>
            <a:r>
              <a:rPr lang="en-US" dirty="0" smtClean="0"/>
              <a:t>2 years at Sangoma Technologies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 Series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Octasic</a:t>
            </a:r>
            <a:endParaRPr lang="en-US" dirty="0" smtClean="0"/>
          </a:p>
          <a:p>
            <a:pPr lvl="1"/>
            <a:r>
              <a:rPr lang="en-US" dirty="0" smtClean="0"/>
              <a:t>We were first to use their technology</a:t>
            </a:r>
          </a:p>
          <a:p>
            <a:pPr lvl="1"/>
            <a:r>
              <a:rPr lang="en-US" dirty="0" smtClean="0"/>
              <a:t>Telco grade echo cancellers</a:t>
            </a:r>
          </a:p>
          <a:p>
            <a:pPr lvl="1"/>
            <a:r>
              <a:rPr lang="en-US" dirty="0" smtClean="0"/>
              <a:t>128ms tail…anything more and you are having a conversation with your echo</a:t>
            </a:r>
          </a:p>
          <a:p>
            <a:pPr lvl="1"/>
            <a:r>
              <a:rPr lang="en-US" dirty="0" smtClean="0"/>
              <a:t>Fully Independent…no playing around, it just works.</a:t>
            </a:r>
          </a:p>
          <a:p>
            <a:pPr lvl="1"/>
            <a:r>
              <a:rPr lang="en-US" dirty="0" smtClean="0"/>
              <a:t>Fax/Modem Detection</a:t>
            </a:r>
          </a:p>
          <a:p>
            <a:pPr lvl="1"/>
            <a:r>
              <a:rPr lang="en-US" dirty="0" smtClean="0"/>
              <a:t>DTMF Detection and Generation</a:t>
            </a:r>
          </a:p>
          <a:p>
            <a:pPr lvl="1"/>
            <a:r>
              <a:rPr lang="en-US" dirty="0" smtClean="0"/>
              <a:t>Noise Reduction and Comfort Noise injector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2" name="Content Placeholder 11" descr="HWEC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562600" y="1676400"/>
            <a:ext cx="2738437" cy="32888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 Series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Remora Expansion System</a:t>
            </a:r>
          </a:p>
          <a:p>
            <a:pPr lvl="1"/>
            <a:r>
              <a:rPr lang="en-US" dirty="0" smtClean="0"/>
              <a:t>Simple method to have more ports without using more PCI/</a:t>
            </a:r>
            <a:r>
              <a:rPr lang="en-US" dirty="0" err="1" smtClean="0"/>
              <a:t>PCIe</a:t>
            </a:r>
            <a:r>
              <a:rPr lang="en-US" dirty="0" smtClean="0"/>
              <a:t> slots</a:t>
            </a:r>
          </a:p>
          <a:p>
            <a:pPr lvl="1"/>
            <a:r>
              <a:rPr lang="en-US" dirty="0" smtClean="0"/>
              <a:t>Remora Daughter cards</a:t>
            </a:r>
          </a:p>
          <a:p>
            <a:pPr lvl="1"/>
            <a:r>
              <a:rPr lang="en-US" dirty="0" smtClean="0"/>
              <a:t>2,3,4, and 6 port back planes</a:t>
            </a:r>
          </a:p>
          <a:p>
            <a:pPr lvl="1"/>
            <a:r>
              <a:rPr lang="en-US" dirty="0" smtClean="0"/>
              <a:t>Lowest numbered connector in the back plane is 	port 1</a:t>
            </a:r>
          </a:p>
        </p:txBody>
      </p:sp>
      <p:pic>
        <p:nvPicPr>
          <p:cNvPr id="7" name="Content Placeholder 6" descr="remora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24412" y="1877219"/>
            <a:ext cx="3686175" cy="3971925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Field Upgradable Firmware</a:t>
            </a:r>
          </a:p>
          <a:p>
            <a:pPr lvl="1"/>
            <a:r>
              <a:rPr lang="en-US" dirty="0" smtClean="0"/>
              <a:t>New features can be added in the field</a:t>
            </a:r>
          </a:p>
          <a:p>
            <a:pPr lvl="1"/>
            <a:r>
              <a:rPr lang="en-US" dirty="0" smtClean="0"/>
              <a:t>No ones perfect…fixes bugs too</a:t>
            </a:r>
          </a:p>
          <a:p>
            <a:r>
              <a:rPr lang="en-US" dirty="0" smtClean="0"/>
              <a:t>Crash Proof Firmware</a:t>
            </a:r>
          </a:p>
          <a:p>
            <a:pPr lvl="1"/>
            <a:r>
              <a:rPr lang="en-US" dirty="0" smtClean="0"/>
              <a:t>Primary and Backup firmware</a:t>
            </a:r>
          </a:p>
          <a:p>
            <a:pPr lvl="1"/>
            <a:r>
              <a:rPr lang="en-US" dirty="0" smtClean="0"/>
              <a:t>Select via only jumper on card</a:t>
            </a:r>
          </a:p>
          <a:p>
            <a:r>
              <a:rPr lang="en-US" dirty="0" smtClean="0"/>
              <a:t>Insert Jumper, start computer, flash firmware, remove jumper, restart computer…you just saved a “bricked” card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 Series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 Series</a:t>
            </a:r>
            <a:endParaRPr lang="en-US" dirty="0"/>
          </a:p>
        </p:txBody>
      </p:sp>
      <p:pic>
        <p:nvPicPr>
          <p:cNvPr id="7" name="Content Placeholder 6" descr="FaxT1E1Analog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733800" y="3200400"/>
            <a:ext cx="4890687" cy="2819400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381000" y="1447800"/>
            <a:ext cx="7010400" cy="2819400"/>
          </a:xfrm>
        </p:spPr>
        <p:txBody>
          <a:bodyPr>
            <a:normAutofit/>
          </a:bodyPr>
          <a:lstStyle/>
          <a:p>
            <a:r>
              <a:rPr lang="en-US" dirty="0" smtClean="0"/>
              <a:t>Clock Sync</a:t>
            </a:r>
          </a:p>
          <a:p>
            <a:pPr lvl="1"/>
            <a:r>
              <a:rPr lang="en-US" dirty="0" err="1" smtClean="0"/>
              <a:t>Synchronise</a:t>
            </a:r>
            <a:r>
              <a:rPr lang="en-US" dirty="0" smtClean="0"/>
              <a:t> </a:t>
            </a:r>
            <a:r>
              <a:rPr lang="en-US" dirty="0" smtClean="0"/>
              <a:t>the clock from another card</a:t>
            </a:r>
          </a:p>
          <a:p>
            <a:pPr lvl="1"/>
            <a:r>
              <a:rPr lang="en-US" dirty="0" smtClean="0"/>
              <a:t>Essential for </a:t>
            </a:r>
            <a:r>
              <a:rPr lang="en-US" dirty="0" smtClean="0"/>
              <a:t>Faxing…finally, </a:t>
            </a:r>
            <a:r>
              <a:rPr lang="en-US" dirty="0" smtClean="0"/>
              <a:t>reliable faxing</a:t>
            </a:r>
          </a:p>
          <a:p>
            <a:pPr lvl="1"/>
            <a:r>
              <a:rPr lang="en-US" dirty="0" smtClean="0"/>
              <a:t>Uses the </a:t>
            </a:r>
            <a:r>
              <a:rPr lang="en-US" dirty="0" smtClean="0"/>
              <a:t>only jumpers on cards</a:t>
            </a:r>
          </a:p>
          <a:p>
            <a:pPr lvl="1"/>
            <a:r>
              <a:rPr lang="en-US" dirty="0" smtClean="0"/>
              <a:t>Requires only a cable to connect the 2 or more cards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you.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1600" cap="none" dirty="0" smtClean="0">
                <a:solidFill>
                  <a:schemeClr val="bg1">
                    <a:lumMod val="50000"/>
                  </a:schemeClr>
                </a:solidFill>
              </a:rPr>
              <a:t>Konrad Hammel</a:t>
            </a:r>
            <a:endParaRPr lang="en-US" sz="1600" cap="non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Sangoma?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3600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Founded in 1984</a:t>
            </a:r>
          </a:p>
          <a:p>
            <a:r>
              <a:rPr lang="en-US" dirty="0" smtClean="0"/>
              <a:t>Currently 25 employees (and growing)</a:t>
            </a:r>
          </a:p>
          <a:p>
            <a:r>
              <a:rPr lang="en-US" dirty="0" smtClean="0"/>
              <a:t>Located in Markham (Greater Toronto Area), Ontario, Canada</a:t>
            </a:r>
          </a:p>
          <a:p>
            <a:r>
              <a:rPr lang="en-US" dirty="0" smtClean="0"/>
              <a:t>David Mandelstam, Founder and CEO</a:t>
            </a:r>
          </a:p>
          <a:p>
            <a:r>
              <a:rPr lang="en-US" dirty="0" smtClean="0"/>
              <a:t>Doug </a:t>
            </a:r>
            <a:r>
              <a:rPr lang="en-US" dirty="0" err="1" smtClean="0"/>
              <a:t>Vilim</a:t>
            </a:r>
            <a:r>
              <a:rPr lang="en-US" dirty="0" smtClean="0"/>
              <a:t>, VP of Sales and Marketing</a:t>
            </a:r>
          </a:p>
          <a:p>
            <a:r>
              <a:rPr lang="en-US" dirty="0" smtClean="0"/>
              <a:t>Michael Feldman, Head of Hardware Engineering</a:t>
            </a:r>
          </a:p>
          <a:p>
            <a:r>
              <a:rPr lang="en-US" dirty="0" err="1" smtClean="0"/>
              <a:t>Nenad</a:t>
            </a:r>
            <a:r>
              <a:rPr lang="en-US" dirty="0" smtClean="0"/>
              <a:t> </a:t>
            </a:r>
            <a:r>
              <a:rPr lang="en-US" dirty="0" err="1" smtClean="0"/>
              <a:t>Corbic</a:t>
            </a:r>
            <a:r>
              <a:rPr lang="en-US" dirty="0" smtClean="0"/>
              <a:t>, Head of Software Engineering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Sangoma?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Sangoma Do?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3600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make hardware to fix problems</a:t>
            </a:r>
          </a:p>
          <a:p>
            <a:r>
              <a:rPr lang="en-US" dirty="0" smtClean="0"/>
              <a:t>Hardware</a:t>
            </a:r>
          </a:p>
          <a:p>
            <a:pPr lvl="1"/>
            <a:r>
              <a:rPr lang="en-US" dirty="0" smtClean="0"/>
              <a:t>Industry leading Interface cards .</a:t>
            </a:r>
          </a:p>
          <a:p>
            <a:pPr lvl="1"/>
            <a:r>
              <a:rPr lang="en-US" dirty="0" smtClean="0"/>
              <a:t>Professional grade components!</a:t>
            </a:r>
          </a:p>
          <a:p>
            <a:pPr lvl="1"/>
            <a:r>
              <a:rPr lang="en-US" dirty="0" smtClean="0"/>
              <a:t>Professional grade quality!</a:t>
            </a:r>
          </a:p>
          <a:p>
            <a:pPr lvl="1"/>
            <a:r>
              <a:rPr lang="en-US" dirty="0" smtClean="0"/>
              <a:t>Original architecture and design</a:t>
            </a:r>
          </a:p>
          <a:p>
            <a:pPr lvl="1"/>
            <a:r>
              <a:rPr lang="en-US" dirty="0" smtClean="0"/>
              <a:t>WAN cards -&gt; telecommunications cards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Sangoma Do?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Software</a:t>
            </a:r>
          </a:p>
          <a:p>
            <a:pPr lvl="1"/>
            <a:r>
              <a:rPr lang="en-US" dirty="0" smtClean="0"/>
              <a:t>Drivers for our interface cards</a:t>
            </a:r>
          </a:p>
          <a:p>
            <a:pPr lvl="1"/>
            <a:r>
              <a:rPr lang="en-US" dirty="0" smtClean="0"/>
              <a:t>Maximize the use of our cards</a:t>
            </a:r>
          </a:p>
          <a:p>
            <a:pPr lvl="2"/>
            <a:r>
              <a:rPr lang="en-US" dirty="0" smtClean="0"/>
              <a:t>Sangoma started Linux Based Routers</a:t>
            </a:r>
          </a:p>
          <a:p>
            <a:pPr lvl="3"/>
            <a:r>
              <a:rPr lang="en-US" dirty="0" smtClean="0"/>
              <a:t>October 1993 -&gt; Certification of FR with MCI</a:t>
            </a:r>
          </a:p>
          <a:p>
            <a:pPr lvl="3"/>
            <a:r>
              <a:rPr lang="en-US" dirty="0" smtClean="0"/>
              <a:t>April 1994 -&gt; WAN cards to Rockwell for router project</a:t>
            </a:r>
          </a:p>
          <a:p>
            <a:pPr lvl="3"/>
            <a:r>
              <a:rPr lang="en-US" dirty="0" smtClean="0"/>
              <a:t>December 1996 -&gt; </a:t>
            </a:r>
            <a:r>
              <a:rPr lang="en-US" dirty="0" err="1" smtClean="0"/>
              <a:t>Wanpipe</a:t>
            </a:r>
            <a:r>
              <a:rPr lang="en-US" dirty="0" smtClean="0"/>
              <a:t> Frame Relay for Linux</a:t>
            </a:r>
          </a:p>
          <a:p>
            <a:pPr lvl="2"/>
            <a:r>
              <a:rPr lang="en-US" dirty="0" smtClean="0"/>
              <a:t>Support for different protocols in Linux</a:t>
            </a:r>
          </a:p>
          <a:p>
            <a:pPr lvl="2"/>
            <a:r>
              <a:rPr lang="en-US" dirty="0" smtClean="0"/>
              <a:t>Our drivers are still there.</a:t>
            </a:r>
          </a:p>
          <a:p>
            <a:pPr lvl="1"/>
            <a:r>
              <a:rPr lang="en-US" dirty="0" smtClean="0"/>
              <a:t>Make your life easier</a:t>
            </a:r>
          </a:p>
          <a:p>
            <a:pPr lvl="1"/>
            <a:r>
              <a:rPr lang="en-US" dirty="0" smtClean="0"/>
              <a:t>All OS; Linux, Windows, </a:t>
            </a:r>
            <a:r>
              <a:rPr lang="en-US" dirty="0" smtClean="0"/>
              <a:t>DOS, </a:t>
            </a:r>
            <a:r>
              <a:rPr lang="en-US" dirty="0" smtClean="0"/>
              <a:t>BSD, Solaris…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Sangoma Do?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Story of Asterisk and Sangoma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Asterisk started by Mark Spencer in 1999</a:t>
            </a:r>
          </a:p>
          <a:p>
            <a:pPr lvl="1"/>
            <a:r>
              <a:rPr lang="en-US" dirty="0" smtClean="0"/>
              <a:t>Linux Support Services</a:t>
            </a:r>
          </a:p>
          <a:p>
            <a:pPr lvl="1"/>
            <a:r>
              <a:rPr lang="en-US" dirty="0" smtClean="0"/>
              <a:t>Needed a PBX</a:t>
            </a:r>
          </a:p>
          <a:p>
            <a:pPr lvl="1"/>
            <a:r>
              <a:rPr lang="en-US" dirty="0" smtClean="0"/>
              <a:t>Mentored by David Mandelstam</a:t>
            </a:r>
          </a:p>
          <a:p>
            <a:r>
              <a:rPr lang="en-US" dirty="0" smtClean="0"/>
              <a:t>Started with a Sangoma Frame Relay card</a:t>
            </a:r>
          </a:p>
          <a:p>
            <a:r>
              <a:rPr lang="en-US" dirty="0" smtClean="0"/>
              <a:t>Asterisk had good but not great interface cards</a:t>
            </a:r>
          </a:p>
          <a:p>
            <a:r>
              <a:rPr lang="en-US" dirty="0" smtClean="0"/>
              <a:t>Asterisk community asked Sangoma for a better card…so we designed the AFT series of cards</a:t>
            </a:r>
          </a:p>
          <a:p>
            <a:r>
              <a:rPr lang="en-US" dirty="0" err="1" smtClean="0"/>
              <a:t>Sangoma’s</a:t>
            </a:r>
            <a:r>
              <a:rPr lang="en-US" dirty="0" smtClean="0"/>
              <a:t> First sale for an Asterisk based system was to the Middle East (</a:t>
            </a:r>
            <a:r>
              <a:rPr lang="en-US" dirty="0" err="1" smtClean="0"/>
              <a:t>Eygpt</a:t>
            </a:r>
            <a:r>
              <a:rPr lang="en-US" dirty="0" smtClean="0"/>
              <a:t>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Story of Asterisk and Sangoma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PT_Template_Oct-2007-Section1 2">
    <a:dk1>
      <a:srgbClr val="000000"/>
    </a:dk1>
    <a:lt1>
      <a:srgbClr val="FFFFFF"/>
    </a:lt1>
    <a:dk2>
      <a:srgbClr val="000000"/>
    </a:dk2>
    <a:lt2>
      <a:srgbClr val="918F90"/>
    </a:lt2>
    <a:accent1>
      <a:srgbClr val="F79910"/>
    </a:accent1>
    <a:accent2>
      <a:srgbClr val="560E78"/>
    </a:accent2>
    <a:accent3>
      <a:srgbClr val="FFFFFF"/>
    </a:accent3>
    <a:accent4>
      <a:srgbClr val="000000"/>
    </a:accent4>
    <a:accent5>
      <a:srgbClr val="FACAAA"/>
    </a:accent5>
    <a:accent6>
      <a:srgbClr val="4D0C6C"/>
    </a:accent6>
    <a:hlink>
      <a:srgbClr val="1C98C3"/>
    </a:hlink>
    <a:folHlink>
      <a:srgbClr val="659A1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1032</TotalTime>
  <Words>775</Words>
  <Application>Microsoft Office PowerPoint</Application>
  <PresentationFormat>On-screen Show (4:3)</PresentationFormat>
  <Paragraphs>170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Custom Design</vt:lpstr>
      <vt:lpstr>Introduction to Sangoma Technologies</vt:lpstr>
      <vt:lpstr>INTRODUCTION</vt:lpstr>
      <vt:lpstr>Who is Sangoma? </vt:lpstr>
      <vt:lpstr>Who is Sangoma?</vt:lpstr>
      <vt:lpstr>What Does Sangoma Do? </vt:lpstr>
      <vt:lpstr>What Does Sangoma Do?</vt:lpstr>
      <vt:lpstr>What Does Sangoma Do?</vt:lpstr>
      <vt:lpstr>The Story of Asterisk and Sangoma </vt:lpstr>
      <vt:lpstr>The Story of Asterisk and Sangoma </vt:lpstr>
      <vt:lpstr>Sangoma’s AFT Series </vt:lpstr>
      <vt:lpstr>AFT Series</vt:lpstr>
      <vt:lpstr>AFT Series</vt:lpstr>
      <vt:lpstr>AFT Series</vt:lpstr>
      <vt:lpstr>AFT Series</vt:lpstr>
      <vt:lpstr>AFT Series</vt:lpstr>
      <vt:lpstr>AFT Series</vt:lpstr>
      <vt:lpstr>AFT Series</vt:lpstr>
      <vt:lpstr>AFT Series</vt:lpstr>
      <vt:lpstr>AFT Series</vt:lpstr>
      <vt:lpstr>AFT Series</vt:lpstr>
      <vt:lpstr>AFT Series</vt:lpstr>
      <vt:lpstr>AFT Series</vt:lpstr>
      <vt:lpstr>AFT Series</vt:lpstr>
      <vt:lpstr>Thank you.  Konrad Hammel</vt:lpstr>
      <vt:lpstr>Slide 25</vt:lpstr>
    </vt:vector>
  </TitlesOfParts>
  <Company>Sangoma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grace</dc:creator>
  <cp:lastModifiedBy>Valued Acer Customer</cp:lastModifiedBy>
  <cp:revision>134</cp:revision>
  <dcterms:created xsi:type="dcterms:W3CDTF">2008-10-15T15:26:30Z</dcterms:created>
  <dcterms:modified xsi:type="dcterms:W3CDTF">2009-01-09T16:12:22Z</dcterms:modified>
</cp:coreProperties>
</file>