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2" r:id="rId3"/>
    <p:sldId id="273" r:id="rId4"/>
    <p:sldId id="276" r:id="rId5"/>
    <p:sldId id="280" r:id="rId6"/>
    <p:sldId id="274" r:id="rId7"/>
    <p:sldId id="281" r:id="rId8"/>
    <p:sldId id="282" r:id="rId9"/>
    <p:sldId id="283" r:id="rId10"/>
    <p:sldId id="277" r:id="rId11"/>
    <p:sldId id="284" r:id="rId12"/>
    <p:sldId id="278" r:id="rId13"/>
    <p:sldId id="285" r:id="rId14"/>
    <p:sldId id="286" r:id="rId15"/>
    <p:sldId id="279" r:id="rId16"/>
    <p:sldId id="287" r:id="rId17"/>
    <p:sldId id="288" r:id="rId18"/>
    <p:sldId id="270" r:id="rId19"/>
    <p:sldId id="271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DA6"/>
    <a:srgbClr val="6E9E2E"/>
    <a:srgbClr val="80848A"/>
    <a:srgbClr val="00588D"/>
    <a:srgbClr val="00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470" autoAdjust="0"/>
    <p:restoredTop sz="94628" autoAdjust="0"/>
  </p:normalViewPr>
  <p:slideViewPr>
    <p:cSldViewPr>
      <p:cViewPr>
        <p:scale>
          <a:sx n="90" d="100"/>
          <a:sy n="90" d="100"/>
        </p:scale>
        <p:origin x="-1818" y="-5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F360E-90F4-4CF8-AD68-D380C6D0B9BF}" type="datetime1">
              <a:rPr lang="en-US" smtClean="0"/>
              <a:pPr/>
              <a:t>1/9/2009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C648CF-5A25-4EBD-A035-CE5217641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5967446-AD82-4B7E-AD71-20F6E66A3894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77608E-A9C4-437B-A8E8-20718BEDEF60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69B620C-DAC5-4BD2-918A-54F5ACEB85DD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F48D3D9E-437F-40AA-B7F4-DDD2DBEE5E36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PPT_Template_title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171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914400" y="1981200"/>
            <a:ext cx="7772400" cy="1470025"/>
          </a:xfrm>
          <a:noFill/>
        </p:spPr>
        <p:txBody>
          <a:bodyPr anchor="b" anchorCtr="0">
            <a:normAutofit/>
          </a:bodyPr>
          <a:lstStyle>
            <a:lvl1pPr algn="r">
              <a:defRPr sz="3200" b="1">
                <a:solidFill>
                  <a:srgbClr val="005DA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286000" y="3460750"/>
            <a:ext cx="6400800" cy="730250"/>
          </a:xfrm>
        </p:spPr>
        <p:txBody>
          <a:bodyPr>
            <a:normAutofit/>
          </a:bodyPr>
          <a:lstStyle>
            <a:lvl1pPr marL="0" indent="0" algn="r">
              <a:buFontTx/>
              <a:buNone/>
              <a:defRPr sz="2100" b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emplate_vertical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reen Sa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12"/>
          <p:cNvSpPr>
            <a:spLocks noGrp="1"/>
          </p:cNvSpPr>
          <p:nvPr>
            <p:ph sz="quarter" idx="14"/>
          </p:nvPr>
        </p:nvSpPr>
        <p:spPr>
          <a:xfrm>
            <a:off x="1828800" y="609600"/>
            <a:ext cx="5486400" cy="41148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5334000"/>
            <a:ext cx="3886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67262"/>
            <a:ext cx="3886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4" hasCustomPrompt="1"/>
          </p:nvPr>
        </p:nvSpPr>
        <p:spPr>
          <a:xfrm>
            <a:off x="4724400" y="4767072"/>
            <a:ext cx="3886200" cy="566928"/>
          </a:xfrm>
        </p:spPr>
        <p:txBody>
          <a:bodyPr anchor="b"/>
          <a:lstStyle>
            <a:lvl1pPr>
              <a:buNone/>
              <a:defRPr sz="2000" b="1">
                <a:solidFill>
                  <a:srgbClr val="005DA6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5" name="Text Placeholder 3"/>
          <p:cNvSpPr>
            <a:spLocks noGrp="1"/>
          </p:cNvSpPr>
          <p:nvPr>
            <p:ph type="body" sz="half" idx="15"/>
          </p:nvPr>
        </p:nvSpPr>
        <p:spPr>
          <a:xfrm>
            <a:off x="4724400" y="5334000"/>
            <a:ext cx="3886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/>
          </p:nvPr>
        </p:nvSpPr>
        <p:spPr>
          <a:xfrm>
            <a:off x="533400" y="1066800"/>
            <a:ext cx="3886200" cy="36576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14" name="Content Placeholder 12"/>
          <p:cNvSpPr>
            <a:spLocks noGrp="1"/>
          </p:cNvSpPr>
          <p:nvPr>
            <p:ph sz="quarter" idx="17"/>
          </p:nvPr>
        </p:nvSpPr>
        <p:spPr>
          <a:xfrm>
            <a:off x="4724400" y="1066800"/>
            <a:ext cx="3886200" cy="36576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PT_Template_body3.jp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0"/>
            <a:ext cx="259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24600"/>
            <a:ext cx="518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3246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66" r:id="rId3"/>
    <p:sldLayoutId id="2147483660" r:id="rId4"/>
    <p:sldLayoutId id="2147483665" r:id="rId5"/>
    <p:sldLayoutId id="2147483653" r:id="rId6"/>
    <p:sldLayoutId id="2147483655" r:id="rId7"/>
    <p:sldLayoutId id="2147483656" r:id="rId8"/>
    <p:sldLayoutId id="2147483659" r:id="rId9"/>
    <p:sldLayoutId id="2147483657" r:id="rId10"/>
    <p:sldLayoutId id="2147483661" r:id="rId11"/>
    <p:sldLayoutId id="2147483662" r:id="rId1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rgbClr val="005DA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–"/>
        <a:defRPr sz="2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»"/>
        <a:defRPr sz="20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PSTN Lines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Konrad Hammel</a:t>
            </a:r>
          </a:p>
          <a:p>
            <a:r>
              <a:rPr lang="en-US" dirty="0" smtClean="0"/>
              <a:t>Field Applications Engineer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FXO/FXS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Original method to signal a call…why mess with what works?</a:t>
            </a:r>
          </a:p>
          <a:p>
            <a:r>
              <a:rPr lang="en-US" dirty="0" smtClean="0"/>
              <a:t>FXO</a:t>
            </a:r>
          </a:p>
          <a:p>
            <a:pPr lvl="1"/>
            <a:r>
              <a:rPr lang="en-US" dirty="0" smtClean="0"/>
              <a:t>Foreign Exchange Office</a:t>
            </a:r>
          </a:p>
          <a:p>
            <a:pPr lvl="1"/>
            <a:r>
              <a:rPr lang="en-US" dirty="0" smtClean="0"/>
              <a:t>Slave of the link</a:t>
            </a:r>
          </a:p>
          <a:p>
            <a:pPr lvl="1"/>
            <a:r>
              <a:rPr lang="en-US" dirty="0" smtClean="0"/>
              <a:t>Signals events by closing or opening the loop</a:t>
            </a:r>
          </a:p>
          <a:p>
            <a:r>
              <a:rPr lang="en-US" dirty="0" smtClean="0"/>
              <a:t>FXS</a:t>
            </a:r>
          </a:p>
          <a:p>
            <a:pPr lvl="1"/>
            <a:r>
              <a:rPr lang="en-US" dirty="0" smtClean="0"/>
              <a:t>Foreign Exchange Station</a:t>
            </a:r>
          </a:p>
          <a:p>
            <a:pPr lvl="1"/>
            <a:r>
              <a:rPr lang="en-US" dirty="0" smtClean="0"/>
              <a:t>Master of the link</a:t>
            </a:r>
          </a:p>
          <a:p>
            <a:pPr lvl="1"/>
            <a:r>
              <a:rPr lang="en-US" dirty="0" smtClean="0"/>
              <a:t>Generates signaling voltages, dial tones, and ringing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 Call Signaling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ISDN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Most common call signaling method</a:t>
            </a:r>
          </a:p>
          <a:p>
            <a:r>
              <a:rPr lang="en-US" dirty="0" smtClean="0"/>
              <a:t>Uses one channel to send a digital call signaling</a:t>
            </a:r>
          </a:p>
          <a:p>
            <a:r>
              <a:rPr lang="en-US" dirty="0" smtClean="0"/>
              <a:t>D-channel=signaling, B-channel=voice</a:t>
            </a:r>
          </a:p>
          <a:p>
            <a:r>
              <a:rPr lang="en-US" dirty="0" smtClean="0"/>
              <a:t>1 D-channel can control many B-channels (NFAS -&gt; Non-Facility Associated Signaling)</a:t>
            </a:r>
          </a:p>
          <a:p>
            <a:r>
              <a:rPr lang="en-US" dirty="0" smtClean="0"/>
              <a:t>D-channels use 2 protocols to send messages:</a:t>
            </a:r>
          </a:p>
          <a:p>
            <a:pPr lvl="1"/>
            <a:r>
              <a:rPr lang="en-US" dirty="0" smtClean="0"/>
              <a:t>Q.921</a:t>
            </a:r>
          </a:p>
          <a:p>
            <a:pPr lvl="1"/>
            <a:r>
              <a:rPr lang="en-US" dirty="0" smtClean="0"/>
              <a:t>Q.931</a:t>
            </a:r>
          </a:p>
          <a:p>
            <a:r>
              <a:rPr lang="en-US" dirty="0" smtClean="0"/>
              <a:t>ISDN is divided into 2 sub-protocols for physical line transmission; PRI and BRI.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ISDN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ISDN Cont’d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PRI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Primary Rate Interface</a:t>
            </a:r>
          </a:p>
          <a:p>
            <a:r>
              <a:rPr lang="en-US" dirty="0" smtClean="0"/>
              <a:t>Uses T1 or E1 lines</a:t>
            </a:r>
          </a:p>
          <a:p>
            <a:r>
              <a:rPr lang="en-US" dirty="0" smtClean="0"/>
              <a:t>Uses an RJ48c</a:t>
            </a:r>
          </a:p>
          <a:p>
            <a:r>
              <a:rPr lang="en-US" dirty="0" smtClean="0"/>
              <a:t>Point to point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BRI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Basic Rate</a:t>
            </a:r>
          </a:p>
          <a:p>
            <a:r>
              <a:rPr lang="en-US" dirty="0" smtClean="0"/>
              <a:t>Has 2 B-channels and 1-D channel</a:t>
            </a:r>
          </a:p>
          <a:p>
            <a:r>
              <a:rPr lang="en-US" dirty="0" smtClean="0"/>
              <a:t>Uses RJ45 connector but has special </a:t>
            </a:r>
            <a:r>
              <a:rPr lang="en-US" dirty="0" err="1" smtClean="0"/>
              <a:t>pinout</a:t>
            </a:r>
            <a:endParaRPr lang="en-US" dirty="0" smtClean="0"/>
          </a:p>
          <a:p>
            <a:r>
              <a:rPr lang="en-US" dirty="0" smtClean="0"/>
              <a:t>Point to point and point to Multi-point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ECHO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Your audio stream reflected back to you</a:t>
            </a:r>
          </a:p>
          <a:p>
            <a:r>
              <a:rPr lang="en-US" dirty="0" smtClean="0"/>
              <a:t>TX recorded and compared to RX</a:t>
            </a:r>
          </a:p>
          <a:p>
            <a:r>
              <a:rPr lang="en-US" dirty="0" smtClean="0"/>
              <a:t>Delays of 16ms+ are picked up by the human ear</a:t>
            </a:r>
          </a:p>
          <a:p>
            <a:r>
              <a:rPr lang="en-US" dirty="0" smtClean="0"/>
              <a:t>3 main sources of echo</a:t>
            </a:r>
          </a:p>
          <a:p>
            <a:pPr lvl="1"/>
            <a:r>
              <a:rPr lang="en-US" dirty="0" smtClean="0"/>
              <a:t>Compression</a:t>
            </a:r>
          </a:p>
          <a:p>
            <a:pPr lvl="2"/>
            <a:r>
              <a:rPr lang="en-US" dirty="0" smtClean="0"/>
              <a:t>G.729 = ~15ms</a:t>
            </a:r>
          </a:p>
          <a:p>
            <a:pPr lvl="1"/>
            <a:r>
              <a:rPr lang="en-US" dirty="0" smtClean="0"/>
              <a:t>Distance</a:t>
            </a:r>
          </a:p>
          <a:p>
            <a:pPr lvl="2"/>
            <a:r>
              <a:rPr lang="en-US" dirty="0" smtClean="0"/>
              <a:t>Copper lines = ~1ms per 100 miles</a:t>
            </a:r>
          </a:p>
          <a:p>
            <a:pPr lvl="1"/>
            <a:r>
              <a:rPr lang="en-US" dirty="0" err="1" smtClean="0"/>
              <a:t>Transcoding</a:t>
            </a:r>
            <a:r>
              <a:rPr lang="en-US" dirty="0" smtClean="0"/>
              <a:t> (TDM to IP)</a:t>
            </a:r>
          </a:p>
          <a:p>
            <a:pPr lvl="2"/>
            <a:r>
              <a:rPr lang="en-US" dirty="0" smtClean="0"/>
              <a:t>Buffering = ~5-50ms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Echo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Acoustic Echo</a:t>
            </a:r>
          </a:p>
          <a:p>
            <a:r>
              <a:rPr lang="en-US" dirty="0" smtClean="0"/>
              <a:t>Hybrid Echo</a:t>
            </a:r>
          </a:p>
          <a:p>
            <a:pPr lvl="1"/>
            <a:r>
              <a:rPr lang="en-US" dirty="0" smtClean="0"/>
              <a:t>4 wires down to 2 wires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Types of Echo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  <p:pic>
        <p:nvPicPr>
          <p:cNvPr id="6" name="Picture 5" descr="hybrid_ech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752600" y="3352800"/>
            <a:ext cx="4641983" cy="2362200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you.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1600" cap="none" dirty="0" smtClean="0">
                <a:solidFill>
                  <a:schemeClr val="bg1">
                    <a:lumMod val="50000"/>
                  </a:schemeClr>
                </a:solidFill>
              </a:rPr>
              <a:t>Konrad Hammel</a:t>
            </a:r>
            <a:endParaRPr lang="en-US" sz="1600" cap="non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Difference between an E1 line and an PRI line</a:t>
            </a:r>
          </a:p>
          <a:p>
            <a:r>
              <a:rPr lang="en-US" dirty="0" smtClean="0"/>
              <a:t>Types of lines:</a:t>
            </a:r>
          </a:p>
          <a:p>
            <a:pPr lvl="1"/>
            <a:r>
              <a:rPr lang="en-US" dirty="0" smtClean="0"/>
              <a:t>POTS, T1, and E1</a:t>
            </a:r>
          </a:p>
          <a:p>
            <a:r>
              <a:rPr lang="en-US" dirty="0" err="1" smtClean="0"/>
              <a:t>Signalling</a:t>
            </a:r>
            <a:r>
              <a:rPr lang="en-US" dirty="0" smtClean="0"/>
              <a:t> Protocols:</a:t>
            </a:r>
          </a:p>
          <a:p>
            <a:pPr lvl="1"/>
            <a:r>
              <a:rPr lang="en-US" dirty="0" smtClean="0"/>
              <a:t>FXS, FXO, CAS, CCS, ISDN</a:t>
            </a:r>
          </a:p>
          <a:p>
            <a:r>
              <a:rPr lang="en-US" dirty="0" smtClean="0"/>
              <a:t>Echo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Apples and oranges</a:t>
            </a:r>
          </a:p>
          <a:p>
            <a:r>
              <a:rPr lang="en-US" dirty="0" smtClean="0"/>
              <a:t>Line protocol </a:t>
            </a:r>
            <a:r>
              <a:rPr lang="en-US" dirty="0" err="1" smtClean="0"/>
              <a:t>vs</a:t>
            </a:r>
            <a:r>
              <a:rPr lang="en-US" dirty="0" smtClean="0"/>
              <a:t> call </a:t>
            </a:r>
            <a:r>
              <a:rPr lang="en-US" dirty="0" smtClean="0"/>
              <a:t>signaling</a:t>
            </a:r>
            <a:endParaRPr lang="en-US" dirty="0" smtClean="0"/>
          </a:p>
          <a:p>
            <a:r>
              <a:rPr lang="en-US" dirty="0" smtClean="0"/>
              <a:t>Not </a:t>
            </a:r>
            <a:r>
              <a:rPr lang="en-US" dirty="0" smtClean="0"/>
              <a:t>interchangeable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E1/T1 </a:t>
            </a:r>
            <a:r>
              <a:rPr lang="en-US" dirty="0" err="1" smtClean="0"/>
              <a:t>vs</a:t>
            </a:r>
            <a:r>
              <a:rPr lang="en-US" dirty="0" smtClean="0"/>
              <a:t> PRI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POTS Lines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Oldest telephone lines…this is where it all started</a:t>
            </a:r>
          </a:p>
          <a:p>
            <a:r>
              <a:rPr lang="en-US" dirty="0" smtClean="0"/>
              <a:t>Usually 2 copper wires, sometimes 4</a:t>
            </a:r>
          </a:p>
          <a:p>
            <a:r>
              <a:rPr lang="en-US" dirty="0" smtClean="0"/>
              <a:t>analog or digital signals can be transmitted</a:t>
            </a:r>
          </a:p>
          <a:p>
            <a:r>
              <a:rPr lang="en-US" dirty="0" smtClean="0"/>
              <a:t>Prone to noise because there is no shielding</a:t>
            </a:r>
          </a:p>
          <a:p>
            <a:pPr lvl="1"/>
            <a:r>
              <a:rPr lang="en-US" dirty="0" smtClean="0"/>
              <a:t>Twisted pairs if the line is new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POTS Lines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T1/E1 Lines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DS1…Digital Signal 1</a:t>
            </a:r>
          </a:p>
          <a:p>
            <a:r>
              <a:rPr lang="en-US" dirty="0" smtClean="0"/>
              <a:t>Continuous stream of digital data </a:t>
            </a:r>
          </a:p>
          <a:p>
            <a:r>
              <a:rPr lang="en-US" dirty="0" smtClean="0"/>
              <a:t>Consists of 24 “channels” called DS0s</a:t>
            </a:r>
          </a:p>
          <a:p>
            <a:pPr lvl="1"/>
            <a:r>
              <a:rPr lang="en-US" dirty="0" smtClean="0"/>
              <a:t>DS0 is a 64kbps channel</a:t>
            </a:r>
          </a:p>
          <a:p>
            <a:pPr lvl="1"/>
            <a:r>
              <a:rPr lang="en-US" dirty="0" smtClean="0"/>
              <a:t>Each channel is multiplexed 8 bits at a time</a:t>
            </a:r>
          </a:p>
          <a:p>
            <a:r>
              <a:rPr lang="en-US" dirty="0" smtClean="0"/>
              <a:t>Total Bandwidth of 1.544Mbps</a:t>
            </a:r>
          </a:p>
          <a:p>
            <a:r>
              <a:rPr lang="en-US" dirty="0" smtClean="0"/>
              <a:t>Two types of coding:</a:t>
            </a:r>
          </a:p>
          <a:p>
            <a:pPr lvl="1"/>
            <a:r>
              <a:rPr lang="en-US" dirty="0" smtClean="0"/>
              <a:t>AMI -&gt; Alternate Mark Inversion</a:t>
            </a:r>
          </a:p>
          <a:p>
            <a:pPr lvl="1"/>
            <a:r>
              <a:rPr lang="en-US" dirty="0" smtClean="0"/>
              <a:t>B8ZS -&gt; Bipolar with eight-zero substitution</a:t>
            </a:r>
          </a:p>
          <a:p>
            <a:r>
              <a:rPr lang="en-US" dirty="0" smtClean="0"/>
              <a:t>Two types of framing:</a:t>
            </a:r>
          </a:p>
          <a:p>
            <a:pPr lvl="1"/>
            <a:r>
              <a:rPr lang="en-US" dirty="0" smtClean="0"/>
              <a:t>SF -&gt; Super Framing or D4</a:t>
            </a:r>
          </a:p>
          <a:p>
            <a:pPr lvl="1"/>
            <a:r>
              <a:rPr lang="en-US" dirty="0" smtClean="0"/>
              <a:t>ESF -&gt; Extended Super Framing or D5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T1 Lines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Same theory as a T1 but:</a:t>
            </a:r>
          </a:p>
          <a:p>
            <a:pPr lvl="1"/>
            <a:r>
              <a:rPr lang="en-US" dirty="0" smtClean="0"/>
              <a:t>31 DS0s + 1 DS0</a:t>
            </a:r>
          </a:p>
          <a:p>
            <a:pPr lvl="1"/>
            <a:r>
              <a:rPr lang="en-US" dirty="0" smtClean="0"/>
              <a:t>Total Bandwidth of 2.048Mbps</a:t>
            </a:r>
          </a:p>
          <a:p>
            <a:r>
              <a:rPr lang="en-US" dirty="0" smtClean="0"/>
              <a:t>Line coding:</a:t>
            </a:r>
          </a:p>
          <a:p>
            <a:pPr lvl="1"/>
            <a:r>
              <a:rPr lang="en-US" dirty="0" smtClean="0"/>
              <a:t>HDB3 -&gt; high density bipolar of order 3</a:t>
            </a:r>
          </a:p>
          <a:p>
            <a:r>
              <a:rPr lang="en-US" dirty="0" smtClean="0"/>
              <a:t>Line framing:</a:t>
            </a:r>
          </a:p>
          <a:p>
            <a:pPr lvl="1"/>
            <a:r>
              <a:rPr lang="en-US" dirty="0" smtClean="0"/>
              <a:t>CRC4  or NCRC4 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E1 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actually a protocol but rather a theory</a:t>
            </a:r>
          </a:p>
          <a:p>
            <a:r>
              <a:rPr lang="en-US" dirty="0" smtClean="0"/>
              <a:t>Theory that dictates the framing and coding</a:t>
            </a:r>
          </a:p>
          <a:p>
            <a:r>
              <a:rPr lang="en-US" dirty="0" smtClean="0"/>
              <a:t>Channel Associated Signaling</a:t>
            </a:r>
          </a:p>
          <a:p>
            <a:pPr lvl="1"/>
            <a:r>
              <a:rPr lang="en-US" dirty="0" smtClean="0"/>
              <a:t>Each channel has 4 bits used to signal calls</a:t>
            </a:r>
          </a:p>
          <a:p>
            <a:r>
              <a:rPr lang="en-US" dirty="0" smtClean="0"/>
              <a:t>Common Channel Signaling</a:t>
            </a:r>
          </a:p>
          <a:p>
            <a:pPr lvl="1"/>
            <a:r>
              <a:rPr lang="en-US" dirty="0" smtClean="0"/>
              <a:t>One channel is reserved for call signaling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 </a:t>
            </a:r>
            <a:r>
              <a:rPr lang="en-US" dirty="0" err="1" smtClean="0"/>
              <a:t>vs</a:t>
            </a:r>
            <a:r>
              <a:rPr lang="en-US" dirty="0" smtClean="0"/>
              <a:t> CCS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PT_Template_Oct-2007-Section1 2">
    <a:dk1>
      <a:srgbClr val="000000"/>
    </a:dk1>
    <a:lt1>
      <a:srgbClr val="FFFFFF"/>
    </a:lt1>
    <a:dk2>
      <a:srgbClr val="000000"/>
    </a:dk2>
    <a:lt2>
      <a:srgbClr val="918F90"/>
    </a:lt2>
    <a:accent1>
      <a:srgbClr val="F79910"/>
    </a:accent1>
    <a:accent2>
      <a:srgbClr val="560E78"/>
    </a:accent2>
    <a:accent3>
      <a:srgbClr val="FFFFFF"/>
    </a:accent3>
    <a:accent4>
      <a:srgbClr val="000000"/>
    </a:accent4>
    <a:accent5>
      <a:srgbClr val="FACAAA"/>
    </a:accent5>
    <a:accent6>
      <a:srgbClr val="4D0C6C"/>
    </a:accent6>
    <a:hlink>
      <a:srgbClr val="1C98C3"/>
    </a:hlink>
    <a:folHlink>
      <a:srgbClr val="659A1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1224</TotalTime>
  <Words>583</Words>
  <Application>Microsoft Office PowerPoint</Application>
  <PresentationFormat>On-screen Show (4:3)</PresentationFormat>
  <Paragraphs>172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Custom Design</vt:lpstr>
      <vt:lpstr>Introduction to PSTN Lines</vt:lpstr>
      <vt:lpstr>Outline</vt:lpstr>
      <vt:lpstr>E1/T1 vs PRI</vt:lpstr>
      <vt:lpstr>POTS Lines</vt:lpstr>
      <vt:lpstr>POTS Lines</vt:lpstr>
      <vt:lpstr>T1/E1 Lines</vt:lpstr>
      <vt:lpstr>T1 Lines</vt:lpstr>
      <vt:lpstr>E1 Line</vt:lpstr>
      <vt:lpstr>CAS vs CCS</vt:lpstr>
      <vt:lpstr>FXO/FXS</vt:lpstr>
      <vt:lpstr>Analog Call Signaling</vt:lpstr>
      <vt:lpstr>ISDN</vt:lpstr>
      <vt:lpstr>ISDN</vt:lpstr>
      <vt:lpstr>ISDN Cont’d</vt:lpstr>
      <vt:lpstr>ECHO</vt:lpstr>
      <vt:lpstr>Echo</vt:lpstr>
      <vt:lpstr>Other Types of Echo</vt:lpstr>
      <vt:lpstr>Thank you.  Konrad Hammel</vt:lpstr>
      <vt:lpstr>Slide 19</vt:lpstr>
    </vt:vector>
  </TitlesOfParts>
  <Company>Sangoma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grace</dc:creator>
  <cp:lastModifiedBy>Valued Acer Customer</cp:lastModifiedBy>
  <cp:revision>160</cp:revision>
  <dcterms:created xsi:type="dcterms:W3CDTF">2008-10-15T15:26:30Z</dcterms:created>
  <dcterms:modified xsi:type="dcterms:W3CDTF">2009-01-09T16:42:32Z</dcterms:modified>
</cp:coreProperties>
</file>