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1" r:id="rId1"/>
  </p:sldMasterIdLst>
  <p:notesMasterIdLst>
    <p:notesMasterId r:id="rId21"/>
  </p:notesMasterIdLst>
  <p:handoutMasterIdLst>
    <p:handoutMasterId r:id="rId22"/>
  </p:handoutMasterIdLst>
  <p:sldIdLst>
    <p:sldId id="256" r:id="rId2"/>
    <p:sldId id="272" r:id="rId3"/>
    <p:sldId id="273" r:id="rId4"/>
    <p:sldId id="274" r:id="rId5"/>
    <p:sldId id="275" r:id="rId6"/>
    <p:sldId id="276" r:id="rId7"/>
    <p:sldId id="277" r:id="rId8"/>
    <p:sldId id="278" r:id="rId9"/>
    <p:sldId id="279" r:id="rId10"/>
    <p:sldId id="280" r:id="rId11"/>
    <p:sldId id="281" r:id="rId12"/>
    <p:sldId id="288" r:id="rId13"/>
    <p:sldId id="283" r:id="rId14"/>
    <p:sldId id="284" r:id="rId15"/>
    <p:sldId id="285" r:id="rId16"/>
    <p:sldId id="286" r:id="rId17"/>
    <p:sldId id="287" r:id="rId18"/>
    <p:sldId id="270" r:id="rId19"/>
    <p:sldId id="271" r:id="rId20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5DA6"/>
    <a:srgbClr val="6E9E2E"/>
    <a:srgbClr val="80848A"/>
    <a:srgbClr val="00588D"/>
    <a:srgbClr val="003399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1470" autoAdjust="0"/>
    <p:restoredTop sz="94628" autoAdjust="0"/>
  </p:normalViewPr>
  <p:slideViewPr>
    <p:cSldViewPr>
      <p:cViewPr>
        <p:scale>
          <a:sx n="90" d="100"/>
          <a:sy n="90" d="100"/>
        </p:scale>
        <p:origin x="-1818" y="-52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6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3F360E-90F4-4CF8-AD68-D380C6D0B9BF}" type="datetime1">
              <a:rPr lang="en-US" smtClean="0"/>
              <a:pPr/>
              <a:t>1/9/2009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6C648CF-5A25-4EBD-A035-CE521764186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dirty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98DDE896-FBD9-4F3F-BD29-05E97D063D97}" type="datetime1">
              <a:rPr lang="en-US" smtClean="0"/>
              <a:pPr/>
              <a:t>1/9/2009</a:t>
            </a:fld>
            <a:endParaRPr lang="en-US" dirty="0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dirty="0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35967446-AD82-4B7E-AD71-20F6E66A3894}" type="slidenum">
              <a:rPr lang="en-US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dt="0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 descr="PPT_Template_title.jp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171" name="Rectangle 3"/>
          <p:cNvSpPr>
            <a:spLocks noGrp="1" noChangeArrowheads="1"/>
          </p:cNvSpPr>
          <p:nvPr>
            <p:ph type="ctrTitle" hasCustomPrompt="1"/>
          </p:nvPr>
        </p:nvSpPr>
        <p:spPr>
          <a:xfrm>
            <a:off x="914400" y="1981200"/>
            <a:ext cx="7772400" cy="1470025"/>
          </a:xfrm>
          <a:noFill/>
        </p:spPr>
        <p:txBody>
          <a:bodyPr anchor="b" anchorCtr="0">
            <a:normAutofit/>
          </a:bodyPr>
          <a:lstStyle>
            <a:lvl1pPr algn="r">
              <a:defRPr sz="3200" b="1">
                <a:solidFill>
                  <a:srgbClr val="005DA6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7172" name="Rectangle 4"/>
          <p:cNvSpPr>
            <a:spLocks noGrp="1" noChangeArrowheads="1"/>
          </p:cNvSpPr>
          <p:nvPr>
            <p:ph type="subTitle" idx="1" hasCustomPrompt="1"/>
          </p:nvPr>
        </p:nvSpPr>
        <p:spPr>
          <a:xfrm>
            <a:off x="2286000" y="3460750"/>
            <a:ext cx="6400800" cy="730250"/>
          </a:xfrm>
        </p:spPr>
        <p:txBody>
          <a:bodyPr>
            <a:normAutofit/>
          </a:bodyPr>
          <a:lstStyle>
            <a:lvl1pPr marL="0" indent="0" algn="r">
              <a:buFontTx/>
              <a:buNone/>
              <a:defRPr sz="2100" b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10/16/2008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Intro To Asterisk Architecture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5551A-4CBD-40C7-AAE7-3D89005C5DA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10/16/2008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Intro To Asterisk Architecture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5551A-4CBD-40C7-AAE7-3D89005C5DA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PPT_Template_vertical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 hasCustomPrompt="1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10/16/2008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Intro To Asterisk Architecture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5551A-4CBD-40C7-AAE7-3D89005C5DA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PPT_Template_blank2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10/16/2008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Intro To Asterisk Architecture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5551A-4CBD-40C7-AAE7-3D89005C5DA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creen Sa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PPT_Template_blank2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PPT_Template_blank2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10/16/2008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Intro To Asterisk Architecture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5551A-4CBD-40C7-AAE7-3D89005C5D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Content Placeholder 12"/>
          <p:cNvSpPr>
            <a:spLocks noGrp="1"/>
          </p:cNvSpPr>
          <p:nvPr>
            <p:ph sz="quarter" idx="14"/>
          </p:nvPr>
        </p:nvSpPr>
        <p:spPr>
          <a:xfrm>
            <a:off x="1828800" y="609600"/>
            <a:ext cx="5486400" cy="4114800"/>
          </a:xfrm>
        </p:spPr>
        <p:txBody>
          <a:bodyPr/>
          <a:lstStyle>
            <a:lvl1pPr>
              <a:buNone/>
              <a:defRPr/>
            </a:lvl1pPr>
          </a:lstStyle>
          <a:p>
            <a:pPr lvl="0"/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wo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PPT_Template_blank2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400" y="5334000"/>
            <a:ext cx="3886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10/16/2008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Intro To Asterisk Architecture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5551A-4CBD-40C7-AAE7-3D89005C5D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767262"/>
            <a:ext cx="3886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24" name="Text Placeholder 23"/>
          <p:cNvSpPr>
            <a:spLocks noGrp="1"/>
          </p:cNvSpPr>
          <p:nvPr>
            <p:ph type="body" sz="quarter" idx="14" hasCustomPrompt="1"/>
          </p:nvPr>
        </p:nvSpPr>
        <p:spPr>
          <a:xfrm>
            <a:off x="4724400" y="4767072"/>
            <a:ext cx="3886200" cy="566928"/>
          </a:xfrm>
        </p:spPr>
        <p:txBody>
          <a:bodyPr anchor="b"/>
          <a:lstStyle>
            <a:lvl1pPr>
              <a:buNone/>
              <a:defRPr sz="2000" b="1">
                <a:solidFill>
                  <a:srgbClr val="005DA6"/>
                </a:solidFill>
              </a:defRPr>
            </a:lvl1pPr>
          </a:lstStyle>
          <a:p>
            <a:pPr lvl="0"/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25" name="Text Placeholder 3"/>
          <p:cNvSpPr>
            <a:spLocks noGrp="1"/>
          </p:cNvSpPr>
          <p:nvPr>
            <p:ph type="body" sz="half" idx="15"/>
          </p:nvPr>
        </p:nvSpPr>
        <p:spPr>
          <a:xfrm>
            <a:off x="4724400" y="5334000"/>
            <a:ext cx="3886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6"/>
          </p:nvPr>
        </p:nvSpPr>
        <p:spPr>
          <a:xfrm>
            <a:off x="533400" y="1066800"/>
            <a:ext cx="3886200" cy="3657600"/>
          </a:xfrm>
        </p:spPr>
        <p:txBody>
          <a:bodyPr/>
          <a:lstStyle>
            <a:lvl1pPr>
              <a:buNone/>
              <a:defRPr/>
            </a:lvl1pPr>
          </a:lstStyle>
          <a:p>
            <a:pPr lvl="0"/>
            <a:endParaRPr lang="en-US" dirty="0"/>
          </a:p>
        </p:txBody>
      </p:sp>
      <p:sp>
        <p:nvSpPr>
          <p:cNvPr id="14" name="Content Placeholder 12"/>
          <p:cNvSpPr>
            <a:spLocks noGrp="1"/>
          </p:cNvSpPr>
          <p:nvPr>
            <p:ph sz="quarter" idx="17"/>
          </p:nvPr>
        </p:nvSpPr>
        <p:spPr>
          <a:xfrm>
            <a:off x="4724400" y="1066800"/>
            <a:ext cx="3886200" cy="3657600"/>
          </a:xfrm>
        </p:spPr>
        <p:txBody>
          <a:bodyPr/>
          <a:lstStyle>
            <a:lvl1pPr>
              <a:buNone/>
              <a:defRPr/>
            </a:lvl1pPr>
          </a:lstStyle>
          <a:p>
            <a:pPr lvl="0"/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10/16/2008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015551A-4CBD-40C7-AAE7-3D89005C5D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Intro To Asterisk Architecture</a:t>
            </a:r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10/16/2008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Intro To Asterisk Architecture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5551A-4CBD-40C7-AAE7-3D89005C5DA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10/16/2008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Intro To Asterisk Architecture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5551A-4CBD-40C7-AAE7-3D89005C5DA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10/16/2008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Intro To Asterisk Architecture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5551A-4CBD-40C7-AAE7-3D89005C5DA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PPT_Template_body3.jpg"/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00800" y="0"/>
            <a:ext cx="259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 smtClean="0"/>
              <a:t>10/16/2008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00400" y="6324600"/>
            <a:ext cx="5181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smtClean="0"/>
              <a:t>Intro To Asterisk Architecture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58200" y="6324600"/>
            <a:ext cx="533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E015551A-4CBD-40C7-AAE7-3D89005C5DA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4" r:id="rId2"/>
    <p:sldLayoutId id="2147483666" r:id="rId3"/>
    <p:sldLayoutId id="2147483660" r:id="rId4"/>
    <p:sldLayoutId id="2147483665" r:id="rId5"/>
    <p:sldLayoutId id="2147483653" r:id="rId6"/>
    <p:sldLayoutId id="2147483655" r:id="rId7"/>
    <p:sldLayoutId id="2147483656" r:id="rId8"/>
    <p:sldLayoutId id="2147483659" r:id="rId9"/>
    <p:sldLayoutId id="2147483657" r:id="rId10"/>
    <p:sldLayoutId id="2147483661" r:id="rId11"/>
    <p:sldLayoutId id="2147483662" r:id="rId12"/>
  </p:sldLayoutIdLst>
  <p:hf hdr="0" dt="0"/>
  <p:txStyles>
    <p:titleStyle>
      <a:lvl1pPr algn="l" defTabSz="914400" rtl="0" eaLnBrk="1" latinLnBrk="0" hangingPunct="1">
        <a:spcBef>
          <a:spcPct val="0"/>
        </a:spcBef>
        <a:buNone/>
        <a:defRPr sz="3200" b="1" kern="1200">
          <a:solidFill>
            <a:srgbClr val="005DA6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chemeClr val="bg1">
            <a:lumMod val="50000"/>
          </a:schemeClr>
        </a:buClr>
        <a:buFont typeface="Arial" pitchFamily="34" charset="0"/>
        <a:buChar char="•"/>
        <a:defRPr sz="2800" kern="1200">
          <a:solidFill>
            <a:schemeClr val="tx1">
              <a:lumMod val="75000"/>
              <a:lumOff val="25000"/>
            </a:schemeClr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Clr>
          <a:schemeClr val="bg1">
            <a:lumMod val="50000"/>
          </a:schemeClr>
        </a:buClr>
        <a:buFont typeface="Arial" pitchFamily="34" charset="0"/>
        <a:buChar char="–"/>
        <a:defRPr sz="2800" kern="1200">
          <a:solidFill>
            <a:schemeClr val="tx1">
              <a:lumMod val="75000"/>
              <a:lumOff val="25000"/>
            </a:schemeClr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bg1">
            <a:lumMod val="50000"/>
          </a:schemeClr>
        </a:buClr>
        <a:buFont typeface="Arial" pitchFamily="34" charset="0"/>
        <a:buChar char="•"/>
        <a:defRPr sz="2400" kern="1200">
          <a:solidFill>
            <a:schemeClr val="tx1">
              <a:lumMod val="75000"/>
              <a:lumOff val="25000"/>
            </a:schemeClr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Clr>
          <a:schemeClr val="bg1">
            <a:lumMod val="50000"/>
          </a:schemeClr>
        </a:buClr>
        <a:buFont typeface="Arial" pitchFamily="34" charset="0"/>
        <a:buChar char="–"/>
        <a:defRPr sz="2000" kern="1200">
          <a:solidFill>
            <a:schemeClr val="tx1">
              <a:lumMod val="75000"/>
              <a:lumOff val="25000"/>
            </a:schemeClr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Clr>
          <a:schemeClr val="bg1">
            <a:lumMod val="50000"/>
          </a:schemeClr>
        </a:buClr>
        <a:buFont typeface="Arial" pitchFamily="34" charset="0"/>
        <a:buChar char="»"/>
        <a:defRPr sz="2000" kern="1200">
          <a:solidFill>
            <a:schemeClr val="tx1">
              <a:lumMod val="75000"/>
              <a:lumOff val="25000"/>
            </a:schemeClr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Introduction to </a:t>
            </a:r>
            <a:r>
              <a:rPr lang="en-US" smtClean="0"/>
              <a:t>Asterisk Architecture</a:t>
            </a:r>
            <a:endParaRPr lang="en-US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Konrad Hammel</a:t>
            </a:r>
          </a:p>
          <a:p>
            <a:r>
              <a:rPr lang="en-US" dirty="0" smtClean="0"/>
              <a:t>Field Applications Engineer</a:t>
            </a:r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Why do we need to scale?</a:t>
            </a:r>
          </a:p>
          <a:p>
            <a:r>
              <a:rPr lang="en-US" dirty="0" smtClean="0"/>
              <a:t>Zaptel/Asterisk Architecture review</a:t>
            </a:r>
          </a:p>
          <a:p>
            <a:r>
              <a:rPr lang="en-US" dirty="0" smtClean="0"/>
              <a:t>Short comings of this design and how </a:t>
            </a:r>
            <a:r>
              <a:rPr lang="en-US" dirty="0" smtClean="0"/>
              <a:t>they </a:t>
            </a:r>
            <a:r>
              <a:rPr lang="en-US" dirty="0" smtClean="0"/>
              <a:t>can be overcome</a:t>
            </a:r>
          </a:p>
          <a:p>
            <a:pPr lvl="1"/>
            <a:r>
              <a:rPr lang="en-US" dirty="0" smtClean="0"/>
              <a:t>Zaptel does ALOT (maybe to much?)</a:t>
            </a:r>
          </a:p>
          <a:p>
            <a:pPr lvl="1"/>
            <a:r>
              <a:rPr lang="en-US" dirty="0" smtClean="0"/>
              <a:t>TDM Hardware Restrictions</a:t>
            </a:r>
          </a:p>
          <a:p>
            <a:pPr lvl="1"/>
            <a:r>
              <a:rPr lang="en-US" dirty="0" smtClean="0"/>
              <a:t>Singular System Design</a:t>
            </a:r>
          </a:p>
          <a:p>
            <a:r>
              <a:rPr lang="en-US" dirty="0" err="1" smtClean="0"/>
              <a:t>Sangoma’s</a:t>
            </a:r>
            <a:r>
              <a:rPr lang="en-US" dirty="0" smtClean="0"/>
              <a:t> Suggested Solution</a:t>
            </a:r>
          </a:p>
          <a:p>
            <a:pPr lvl="1"/>
            <a:r>
              <a:rPr lang="en-US" dirty="0" smtClean="0"/>
              <a:t>TDM Voice API + Sangoma Media Gateway + </a:t>
            </a:r>
            <a:r>
              <a:rPr lang="en-US" dirty="0" err="1" smtClean="0"/>
              <a:t>Chan_Woomera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015551A-4CBD-40C7-AAE7-3D89005C5DAE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Intro To Asterisk Architecture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Zaptel/Asterisk Architecture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pPr marL="0" indent="0"/>
            <a:r>
              <a:rPr lang="en-US" dirty="0" smtClean="0"/>
              <a:t>Zaptel API abstracts TDM hardware from User space</a:t>
            </a:r>
          </a:p>
          <a:p>
            <a:pPr marL="0" indent="0"/>
            <a:r>
              <a:rPr lang="en-US" dirty="0" err="1" smtClean="0"/>
              <a:t>Signalling</a:t>
            </a:r>
            <a:r>
              <a:rPr lang="en-US" dirty="0" smtClean="0"/>
              <a:t> channels go to a </a:t>
            </a:r>
            <a:r>
              <a:rPr lang="en-US" dirty="0" err="1" smtClean="0"/>
              <a:t>signalling</a:t>
            </a:r>
            <a:r>
              <a:rPr lang="en-US" dirty="0" smtClean="0"/>
              <a:t> stack</a:t>
            </a:r>
          </a:p>
          <a:p>
            <a:pPr marL="0" indent="0"/>
            <a:r>
              <a:rPr lang="en-US" dirty="0" smtClean="0"/>
              <a:t>Audio channels go to Asterisk Channel driver</a:t>
            </a:r>
          </a:p>
          <a:p>
            <a:pPr marL="0" indent="0"/>
            <a:r>
              <a:rPr lang="en-US" dirty="0" smtClean="0"/>
              <a:t>Zaptel takes care of DTMF, HDLC framing, Echo cancelling, voice processing, etc</a:t>
            </a:r>
          </a:p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Intro To Asterisk Architecture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5551A-4CBD-40C7-AAE7-3D89005C5DAE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8" name="Picture 6" descr="zaptel architecture diagram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5557459" y="1371600"/>
            <a:ext cx="2332214" cy="4754563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38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Zaptel Does A LOT…</a:t>
            </a:r>
          </a:p>
        </p:txBody>
      </p:sp>
      <p:sp>
        <p:nvSpPr>
          <p:cNvPr id="229382" name="Rectangle 6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Zaptel by default does:</a:t>
            </a:r>
          </a:p>
          <a:p>
            <a:pPr lvl="1"/>
            <a:r>
              <a:rPr lang="en-US" dirty="0" smtClean="0"/>
              <a:t>Echo cancelling</a:t>
            </a:r>
          </a:p>
          <a:p>
            <a:pPr lvl="1"/>
            <a:r>
              <a:rPr lang="en-US" dirty="0" smtClean="0"/>
              <a:t>HDLC framing</a:t>
            </a:r>
          </a:p>
          <a:p>
            <a:pPr lvl="1"/>
            <a:r>
              <a:rPr lang="en-US" dirty="0" smtClean="0"/>
              <a:t>DTMF Detection/Generation</a:t>
            </a:r>
          </a:p>
          <a:p>
            <a:r>
              <a:rPr lang="en-US" dirty="0" smtClean="0"/>
              <a:t>Why…?</a:t>
            </a:r>
          </a:p>
          <a:p>
            <a:r>
              <a:rPr lang="en-US" dirty="0" smtClean="0"/>
              <a:t>Solution? Move it all to the hardware card:</a:t>
            </a:r>
          </a:p>
          <a:p>
            <a:pPr lvl="1"/>
            <a:r>
              <a:rPr lang="en-US" dirty="0" smtClean="0"/>
              <a:t>Hardware Echo cancelling</a:t>
            </a:r>
          </a:p>
          <a:p>
            <a:pPr lvl="1"/>
            <a:r>
              <a:rPr lang="en-US" dirty="0" smtClean="0"/>
              <a:t>Hardware HDLC Framing</a:t>
            </a:r>
          </a:p>
          <a:p>
            <a:pPr lvl="1"/>
            <a:r>
              <a:rPr lang="en-US" dirty="0" smtClean="0"/>
              <a:t>Hardware DTMF detection</a:t>
            </a:r>
          </a:p>
          <a:p>
            <a:r>
              <a:rPr lang="en-US" dirty="0" smtClean="0"/>
              <a:t>FPGAs and DSPs are cheap and efficient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015551A-4CBD-40C7-AAE7-3D89005C5DAE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Intro To Asterisk Architecture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TDM Hardware Restrictions Cont’d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pPr marL="0" indent="0"/>
            <a:r>
              <a:rPr lang="en-US" sz="2000" dirty="0" smtClean="0"/>
              <a:t>Zaptel takes 1ms of data from each span at a time</a:t>
            </a:r>
          </a:p>
          <a:p>
            <a:pPr marL="0" indent="0"/>
            <a:r>
              <a:rPr lang="en-US" sz="2000" dirty="0" smtClean="0"/>
              <a:t>Good for 1 or 2 ports but:</a:t>
            </a:r>
          </a:p>
          <a:p>
            <a:pPr lvl="1"/>
            <a:r>
              <a:rPr lang="en-US" sz="2000" dirty="0" smtClean="0"/>
              <a:t>8 ports = 8000/sec</a:t>
            </a:r>
          </a:p>
          <a:p>
            <a:pPr lvl="1"/>
            <a:r>
              <a:rPr lang="en-US" sz="2000" dirty="0" smtClean="0"/>
              <a:t>16 ports = 16000/sec</a:t>
            </a:r>
          </a:p>
          <a:p>
            <a:pPr lvl="1"/>
            <a:r>
              <a:rPr lang="en-US" sz="2000" dirty="0" smtClean="0"/>
              <a:t>32 ports = 32000/sec!!!</a:t>
            </a:r>
          </a:p>
          <a:p>
            <a:pPr marL="0" indent="0"/>
            <a:r>
              <a:rPr lang="en-US" sz="2000" dirty="0" smtClean="0"/>
              <a:t>Solution:</a:t>
            </a:r>
          </a:p>
          <a:p>
            <a:pPr lvl="1"/>
            <a:r>
              <a:rPr lang="en-US" sz="2000" dirty="0" smtClean="0"/>
              <a:t>Design better hardware buffers so that 1 interrupt can service an entire card</a:t>
            </a:r>
          </a:p>
          <a:p>
            <a:pPr lvl="1"/>
            <a:r>
              <a:rPr lang="en-US" sz="2000" dirty="0" smtClean="0"/>
              <a:t>Increase the Zaptel Chunk size (8, 16, 40, or 80 bytes)</a:t>
            </a:r>
          </a:p>
          <a:p>
            <a:pPr marL="0" indent="0"/>
            <a:r>
              <a:rPr lang="en-US" sz="2000" dirty="0" smtClean="0"/>
              <a:t>./Setup install –</a:t>
            </a:r>
            <a:r>
              <a:rPr lang="en-US" sz="2000" dirty="0" err="1" smtClean="0"/>
              <a:t>zaptel</a:t>
            </a:r>
            <a:r>
              <a:rPr lang="en-US" sz="2000" dirty="0" smtClean="0"/>
              <a:t>-chunk=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Intro To Asterisk Architecture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5551A-4CBD-40C7-AAE7-3D89005C5DAE}" type="slidenum">
              <a:rPr lang="en-US" smtClean="0"/>
              <a:pPr/>
              <a:t>13</a:t>
            </a:fld>
            <a:endParaRPr lang="en-US" dirty="0"/>
          </a:p>
        </p:txBody>
      </p:sp>
      <p:pic>
        <p:nvPicPr>
          <p:cNvPr id="9" name="Picture 6" descr="TDM hardware Restrictions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541666" y="1600200"/>
            <a:ext cx="3869667" cy="4525963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lnSpc>
                <a:spcPct val="90000"/>
              </a:lnSpc>
            </a:pPr>
            <a:r>
              <a:rPr lang="en-US" dirty="0" smtClean="0"/>
              <a:t>Zaptel and Chan Zap designed to run on same system as Asterisk</a:t>
            </a:r>
          </a:p>
          <a:p>
            <a:pPr>
              <a:lnSpc>
                <a:spcPct val="90000"/>
              </a:lnSpc>
            </a:pPr>
            <a:r>
              <a:rPr lang="en-US" dirty="0" smtClean="0"/>
              <a:t>What about: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Distributed computing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Clustering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Redundancy</a:t>
            </a:r>
          </a:p>
          <a:p>
            <a:pPr>
              <a:lnSpc>
                <a:spcPct val="90000"/>
              </a:lnSpc>
            </a:pPr>
            <a:r>
              <a:rPr lang="en-US" dirty="0" smtClean="0"/>
              <a:t>Solution: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Redesign Zaptel and Chan Zap so that they can be run on different systems</a:t>
            </a:r>
          </a:p>
          <a:p>
            <a:pPr>
              <a:lnSpc>
                <a:spcPct val="90000"/>
              </a:lnSpc>
            </a:pPr>
            <a:r>
              <a:rPr lang="en-US" dirty="0" smtClean="0"/>
              <a:t>Again major redesign of Zaptel and Chan Zap needed</a:t>
            </a: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Singular System Design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015551A-4CBD-40C7-AAE7-3D89005C5DAE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Intro To Asterisk Architecture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Sangoma’s</a:t>
            </a:r>
            <a:r>
              <a:rPr lang="en-US" dirty="0" smtClean="0"/>
              <a:t> Solution: Stage 1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lnSpc>
                <a:spcPct val="90000"/>
              </a:lnSpc>
            </a:pPr>
            <a:r>
              <a:rPr lang="en-US" sz="1800" dirty="0" smtClean="0"/>
              <a:t>Zaptel is replaced with TDM Voice API</a:t>
            </a:r>
          </a:p>
          <a:p>
            <a:pPr marL="0" indent="0">
              <a:lnSpc>
                <a:spcPct val="90000"/>
              </a:lnSpc>
            </a:pPr>
            <a:r>
              <a:rPr lang="en-US" sz="1800" dirty="0" smtClean="0"/>
              <a:t>Chan Zap is replaced with SMG and </a:t>
            </a:r>
            <a:r>
              <a:rPr lang="en-US" sz="1800" dirty="0" err="1" smtClean="0"/>
              <a:t>Chan_Woomera</a:t>
            </a:r>
            <a:endParaRPr lang="en-US" sz="1800" dirty="0" smtClean="0"/>
          </a:p>
          <a:p>
            <a:pPr marL="0" indent="0">
              <a:lnSpc>
                <a:spcPct val="90000"/>
              </a:lnSpc>
            </a:pPr>
            <a:r>
              <a:rPr lang="en-US" sz="1800" dirty="0" smtClean="0"/>
              <a:t>Sangoma Media Gateway</a:t>
            </a:r>
          </a:p>
          <a:p>
            <a:pPr lvl="1">
              <a:lnSpc>
                <a:spcPct val="90000"/>
              </a:lnSpc>
            </a:pPr>
            <a:r>
              <a:rPr lang="en-US" sz="1800" dirty="0" smtClean="0"/>
              <a:t>Has access to “Boost” </a:t>
            </a:r>
            <a:r>
              <a:rPr lang="en-US" sz="1800" dirty="0" err="1" smtClean="0"/>
              <a:t>signalling</a:t>
            </a:r>
            <a:r>
              <a:rPr lang="en-US" sz="1800" dirty="0" smtClean="0"/>
              <a:t> stacks</a:t>
            </a:r>
          </a:p>
          <a:p>
            <a:pPr lvl="1">
              <a:lnSpc>
                <a:spcPct val="90000"/>
              </a:lnSpc>
            </a:pPr>
            <a:r>
              <a:rPr lang="en-US" sz="1800" dirty="0" smtClean="0"/>
              <a:t>DTMF generation, Caller-id, etc</a:t>
            </a:r>
          </a:p>
          <a:p>
            <a:pPr lvl="1">
              <a:lnSpc>
                <a:spcPct val="90000"/>
              </a:lnSpc>
            </a:pPr>
            <a:r>
              <a:rPr lang="en-US" sz="1800" dirty="0" err="1" smtClean="0"/>
              <a:t>Woomera</a:t>
            </a:r>
            <a:r>
              <a:rPr lang="en-US" sz="1800" dirty="0" smtClean="0"/>
              <a:t> Server</a:t>
            </a:r>
          </a:p>
          <a:p>
            <a:pPr marL="0" indent="0">
              <a:lnSpc>
                <a:spcPct val="90000"/>
              </a:lnSpc>
            </a:pPr>
            <a:r>
              <a:rPr lang="en-US" sz="1800" dirty="0" err="1" smtClean="0"/>
              <a:t>Chan_Woomera</a:t>
            </a:r>
            <a:endParaRPr lang="en-US" sz="1800" dirty="0" smtClean="0"/>
          </a:p>
          <a:p>
            <a:pPr lvl="1">
              <a:lnSpc>
                <a:spcPct val="90000"/>
              </a:lnSpc>
            </a:pPr>
            <a:r>
              <a:rPr lang="en-US" sz="1800" dirty="0" smtClean="0"/>
              <a:t>Socket based communication to </a:t>
            </a:r>
            <a:r>
              <a:rPr lang="en-US" sz="1800" dirty="0" err="1" smtClean="0"/>
              <a:t>Woomera</a:t>
            </a:r>
            <a:r>
              <a:rPr lang="en-US" sz="1800" dirty="0" smtClean="0"/>
              <a:t> server</a:t>
            </a:r>
          </a:p>
          <a:p>
            <a:pPr lvl="1">
              <a:lnSpc>
                <a:spcPct val="90000"/>
              </a:lnSpc>
            </a:pPr>
            <a:r>
              <a:rPr lang="en-US" sz="1800" dirty="0" smtClean="0"/>
              <a:t>Text based call </a:t>
            </a:r>
            <a:r>
              <a:rPr lang="en-US" sz="1800" dirty="0" err="1" smtClean="0"/>
              <a:t>signalling</a:t>
            </a:r>
            <a:endParaRPr lang="en-US" sz="1800" dirty="0" smtClean="0"/>
          </a:p>
          <a:p>
            <a:pPr lvl="1">
              <a:lnSpc>
                <a:spcPct val="90000"/>
              </a:lnSpc>
            </a:pPr>
            <a:r>
              <a:rPr lang="en-US" sz="1800" dirty="0" err="1" smtClean="0"/>
              <a:t>Ulaw</a:t>
            </a:r>
            <a:r>
              <a:rPr lang="en-US" sz="1800" dirty="0" smtClean="0"/>
              <a:t> or </a:t>
            </a:r>
            <a:r>
              <a:rPr lang="en-US" sz="1800" dirty="0" err="1" smtClean="0"/>
              <a:t>Alaw</a:t>
            </a:r>
            <a:endParaRPr lang="en-US" sz="1800" dirty="0" smtClean="0"/>
          </a:p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Intro To Asterisk Architecture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5551A-4CBD-40C7-AAE7-3D89005C5DAE}" type="slidenum">
              <a:rPr lang="en-US" smtClean="0"/>
              <a:pPr/>
              <a:t>15</a:t>
            </a:fld>
            <a:endParaRPr lang="en-US" dirty="0"/>
          </a:p>
        </p:txBody>
      </p:sp>
      <p:pic>
        <p:nvPicPr>
          <p:cNvPr id="9" name="Picture 12" descr="SMG architecture diagram stage 1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5459063" y="1447800"/>
            <a:ext cx="2498256" cy="4678363"/>
          </a:xfrm>
          <a:noFill/>
          <a:ln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Sangoma’s</a:t>
            </a:r>
            <a:r>
              <a:rPr lang="en-US" dirty="0" smtClean="0"/>
              <a:t> Solution: Stage 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/>
            <a:r>
              <a:rPr lang="en-US" sz="2000" dirty="0" err="1" smtClean="0"/>
              <a:t>Chan_Woomera</a:t>
            </a:r>
            <a:r>
              <a:rPr lang="en-US" sz="2000" dirty="0" smtClean="0"/>
              <a:t> allows:</a:t>
            </a:r>
          </a:p>
          <a:p>
            <a:pPr lvl="1"/>
            <a:r>
              <a:rPr lang="en-US" sz="2000" dirty="0" smtClean="0"/>
              <a:t>Distributed computing</a:t>
            </a:r>
          </a:p>
          <a:p>
            <a:pPr lvl="1"/>
            <a:r>
              <a:rPr lang="en-US" sz="2000" dirty="0" smtClean="0"/>
              <a:t>Load balancing </a:t>
            </a:r>
          </a:p>
          <a:p>
            <a:pPr marL="0" indent="0"/>
            <a:r>
              <a:rPr lang="en-US" sz="2000" dirty="0" smtClean="0"/>
              <a:t>TDM Voice API is replaced with the High Performance TDM Voice API</a:t>
            </a:r>
          </a:p>
          <a:p>
            <a:pPr lvl="1"/>
            <a:r>
              <a:rPr lang="en-US" sz="2000" dirty="0" smtClean="0"/>
              <a:t>Data is passed up a span at a time</a:t>
            </a:r>
          </a:p>
          <a:p>
            <a:pPr lvl="1"/>
            <a:r>
              <a:rPr lang="en-US" sz="2000" dirty="0" smtClean="0"/>
              <a:t>SMG decodes the span into channels</a:t>
            </a:r>
          </a:p>
          <a:p>
            <a:pPr marL="0" indent="0"/>
            <a:r>
              <a:rPr lang="en-US" sz="2000" dirty="0" smtClean="0"/>
              <a:t>Currently being tested in our labs with 32 E1s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Intro To Asterisk Architecture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5551A-4CBD-40C7-AAE7-3D89005C5DAE}" type="slidenum">
              <a:rPr lang="en-US" smtClean="0"/>
              <a:pPr/>
              <a:t>16</a:t>
            </a:fld>
            <a:endParaRPr lang="en-US" dirty="0"/>
          </a:p>
        </p:txBody>
      </p:sp>
      <p:pic>
        <p:nvPicPr>
          <p:cNvPr id="7" name="Picture 8" descr="SMG architecture diagram stag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5459063" y="1600200"/>
            <a:ext cx="2416874" cy="4525963"/>
          </a:xfrm>
          <a:noFill/>
          <a:ln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Sangoma’s</a:t>
            </a:r>
            <a:r>
              <a:rPr lang="en-US" dirty="0" smtClean="0"/>
              <a:t> Solution: Stage 3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015551A-4CBD-40C7-AAE7-3D89005C5DAE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Intro To Asterisk Architecture</a:t>
            </a:r>
            <a:endParaRPr lang="en-US" dirty="0"/>
          </a:p>
        </p:txBody>
      </p:sp>
      <p:pic>
        <p:nvPicPr>
          <p:cNvPr id="9" name="Picture 6" descr="SMG architecture diagram stage 3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2481545" y="1600200"/>
            <a:ext cx="4180909" cy="4525963"/>
          </a:xfrm>
          <a:noFill/>
          <a:ln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Thank you.</a:t>
            </a:r>
            <a:br>
              <a:rPr lang="en-US" dirty="0" smtClean="0"/>
            </a:br>
            <a:r>
              <a:rPr lang="en-US" dirty="0" smtClean="0"/>
              <a:t> </a:t>
            </a:r>
            <a:r>
              <a:rPr lang="en-US" sz="1600" cap="none" dirty="0" smtClean="0">
                <a:solidFill>
                  <a:schemeClr val="bg1">
                    <a:lumMod val="50000"/>
                  </a:schemeClr>
                </a:solidFill>
              </a:rPr>
              <a:t>Konrad Hammel</a:t>
            </a:r>
            <a:endParaRPr lang="en-US" sz="1600" cap="none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2" name="Text Placeholder 1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5551A-4CBD-40C7-AAE7-3D89005C5DAE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Intro To Asterisk Architecture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Architecture of a Soft PBX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Mile High view of a Soft PBX</a:t>
            </a:r>
          </a:p>
          <a:p>
            <a:r>
              <a:rPr lang="en-US" dirty="0" smtClean="0"/>
              <a:t>Physical interface speaks to OS</a:t>
            </a:r>
          </a:p>
          <a:p>
            <a:r>
              <a:rPr lang="en-US" dirty="0" smtClean="0"/>
              <a:t>Server App speaks to OS</a:t>
            </a:r>
          </a:p>
          <a:p>
            <a:r>
              <a:rPr lang="en-US" dirty="0" smtClean="0"/>
              <a:t>Telephony Apps speak to Server App</a:t>
            </a:r>
          </a:p>
          <a:p>
            <a:r>
              <a:rPr lang="en-US" dirty="0" smtClean="0"/>
              <a:t>Server app is the brain…it decides what goes where and when</a:t>
            </a:r>
          </a:p>
        </p:txBody>
      </p:sp>
      <p:pic>
        <p:nvPicPr>
          <p:cNvPr id="9" name="Content Placeholder 8" descr="Soft-pbx1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5331523" y="1600200"/>
            <a:ext cx="2671954" cy="4525963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Intro To Asterisk Architecture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5551A-4CBD-40C7-AAE7-3D89005C5DAE}" type="slidenum">
              <a:rPr lang="en-US" smtClean="0"/>
              <a:pPr/>
              <a:t>2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Asterisk is aware of “channels” and “applications that run on channels”</a:t>
            </a:r>
          </a:p>
          <a:p>
            <a:r>
              <a:rPr lang="en-US" dirty="0" smtClean="0"/>
              <a:t>A channel is a single connection to any kind </a:t>
            </a:r>
            <a:r>
              <a:rPr lang="en-US" dirty="0" smtClean="0"/>
              <a:t>to</a:t>
            </a:r>
            <a:r>
              <a:rPr lang="en-US" dirty="0" smtClean="0"/>
              <a:t> </a:t>
            </a:r>
            <a:r>
              <a:rPr lang="en-US" dirty="0" smtClean="0"/>
              <a:t>any point</a:t>
            </a:r>
          </a:p>
          <a:p>
            <a:r>
              <a:rPr lang="en-US" dirty="0" smtClean="0"/>
              <a:t>Asterisk can handle different kinds of channels because it uses translators called “channel drivers”</a:t>
            </a:r>
          </a:p>
          <a:p>
            <a:r>
              <a:rPr lang="en-US" dirty="0" smtClean="0"/>
              <a:t>Asterisk applications run on channels after they have pasted through Asterisk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Asterisk Architecture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015551A-4CBD-40C7-AAE7-3D89005C5DAE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Intro To Asterisk Architecture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Asterisk Architecture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015551A-4CBD-40C7-AAE7-3D89005C5DAE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Intro To Asterisk Architecture</a:t>
            </a:r>
            <a:endParaRPr lang="en-US" dirty="0"/>
          </a:p>
        </p:txBody>
      </p:sp>
      <p:pic>
        <p:nvPicPr>
          <p:cNvPr id="12" name="Content Placeholder 11" descr="Asterisk Architecture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162909" y="1219200"/>
            <a:ext cx="5223779" cy="49069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Asterisk Architecture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A Basic Call</a:t>
            </a:r>
          </a:p>
          <a:p>
            <a:pPr lvl="1"/>
            <a:r>
              <a:rPr lang="en-US" dirty="0" smtClean="0"/>
              <a:t>call goes from TDM hardware, through the drivers, abstraction API, and </a:t>
            </a:r>
            <a:r>
              <a:rPr lang="en-US" dirty="0" err="1" smtClean="0"/>
              <a:t>chan_zapata</a:t>
            </a:r>
            <a:r>
              <a:rPr lang="en-US" dirty="0" smtClean="0"/>
              <a:t> to Asterisk</a:t>
            </a:r>
          </a:p>
          <a:p>
            <a:pPr lvl="1"/>
            <a:r>
              <a:rPr lang="en-US" dirty="0" smtClean="0"/>
              <a:t>Asterisk then routes the call to the dial plan where Asterisk is told which Application to use</a:t>
            </a:r>
          </a:p>
          <a:p>
            <a:pPr lvl="1"/>
            <a:r>
              <a:rPr lang="en-US" dirty="0" smtClean="0"/>
              <a:t>Asterisk uses the Dial application to setup another channel using </a:t>
            </a:r>
            <a:r>
              <a:rPr lang="en-US" dirty="0" err="1" smtClean="0"/>
              <a:t>chan_sip</a:t>
            </a:r>
            <a:r>
              <a:rPr lang="en-US" dirty="0" smtClean="0"/>
              <a:t>.</a:t>
            </a:r>
          </a:p>
          <a:p>
            <a:pPr lvl="1"/>
            <a:r>
              <a:rPr lang="en-US" dirty="0" err="1" smtClean="0"/>
              <a:t>Chan_sip</a:t>
            </a:r>
            <a:r>
              <a:rPr lang="en-US" dirty="0" smtClean="0"/>
              <a:t> then sends the call to a SIP via the NIC</a:t>
            </a:r>
          </a:p>
          <a:p>
            <a:endParaRPr lang="en-US" dirty="0"/>
          </a:p>
        </p:txBody>
      </p:sp>
      <p:pic>
        <p:nvPicPr>
          <p:cNvPr id="9" name="Content Placeholder 8" descr="Asterisk Architecture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4648200" y="1966349"/>
            <a:ext cx="4038600" cy="3793664"/>
          </a:xfrm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Intro To Asterisk Architecture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5551A-4CBD-40C7-AAE7-3D89005C5DAE}" type="slidenum">
              <a:rPr lang="en-US" smtClean="0"/>
              <a:pPr/>
              <a:t>5</a:t>
            </a:fld>
            <a:endParaRPr lang="en-US" dirty="0"/>
          </a:p>
        </p:txBody>
      </p:sp>
      <p:cxnSp>
        <p:nvCxnSpPr>
          <p:cNvPr id="11" name="Straight Arrow Connector 10"/>
          <p:cNvCxnSpPr/>
          <p:nvPr/>
        </p:nvCxnSpPr>
        <p:spPr>
          <a:xfrm rot="5400000" flipH="1" flipV="1">
            <a:off x="3543300" y="4381500"/>
            <a:ext cx="3124200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rot="5400000">
            <a:off x="5600700" y="4381500"/>
            <a:ext cx="3276600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rot="5400000" flipH="1" flipV="1">
            <a:off x="5181600" y="2362200"/>
            <a:ext cx="533400" cy="3810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>
            <a:off x="5791200" y="2286000"/>
            <a:ext cx="838200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rot="16200000" flipH="1">
            <a:off x="6858000" y="2286000"/>
            <a:ext cx="381000" cy="3810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err="1" smtClean="0"/>
              <a:t>Extensions.conf</a:t>
            </a:r>
            <a:endParaRPr lang="en-US" dirty="0" smtClean="0"/>
          </a:p>
          <a:p>
            <a:pPr lvl="1"/>
            <a:r>
              <a:rPr lang="en-US" dirty="0" smtClean="0"/>
              <a:t>This </a:t>
            </a:r>
            <a:r>
              <a:rPr lang="en-US" dirty="0" smtClean="0"/>
              <a:t>is the </a:t>
            </a:r>
            <a:r>
              <a:rPr lang="en-US" dirty="0" smtClean="0"/>
              <a:t>dial plan…tells asterisk what to do with a call</a:t>
            </a:r>
          </a:p>
          <a:p>
            <a:r>
              <a:rPr lang="en-US" dirty="0" err="1" smtClean="0"/>
              <a:t>Zapata.conf</a:t>
            </a:r>
            <a:endParaRPr lang="en-US" dirty="0" smtClean="0"/>
          </a:p>
          <a:p>
            <a:pPr lvl="1"/>
            <a:r>
              <a:rPr lang="en-US" dirty="0" err="1" smtClean="0"/>
              <a:t>Chan_zapata</a:t>
            </a:r>
            <a:r>
              <a:rPr lang="en-US" dirty="0" smtClean="0"/>
              <a:t> configuration file</a:t>
            </a:r>
          </a:p>
          <a:p>
            <a:r>
              <a:rPr lang="en-US" dirty="0" err="1" smtClean="0"/>
              <a:t>Sip.conf</a:t>
            </a:r>
            <a:endParaRPr lang="en-US" dirty="0" smtClean="0"/>
          </a:p>
          <a:p>
            <a:pPr lvl="1"/>
            <a:r>
              <a:rPr lang="en-US" dirty="0" err="1" smtClean="0"/>
              <a:t>Chan_sip</a:t>
            </a:r>
            <a:r>
              <a:rPr lang="en-US" dirty="0" smtClean="0"/>
              <a:t> configuration file</a:t>
            </a:r>
          </a:p>
          <a:p>
            <a:r>
              <a:rPr lang="en-US" dirty="0" err="1" smtClean="0"/>
              <a:t>Woomera.conf</a:t>
            </a:r>
            <a:endParaRPr lang="en-US" dirty="0" smtClean="0"/>
          </a:p>
          <a:p>
            <a:pPr lvl="1"/>
            <a:r>
              <a:rPr lang="en-US" dirty="0" err="1" smtClean="0"/>
              <a:t>Chan_woomera</a:t>
            </a:r>
            <a:r>
              <a:rPr lang="en-US" dirty="0" smtClean="0"/>
              <a:t> configuration file</a:t>
            </a:r>
          </a:p>
          <a:p>
            <a:r>
              <a:rPr lang="en-US" dirty="0" err="1" smtClean="0"/>
              <a:t>Logger.conf</a:t>
            </a:r>
            <a:endParaRPr lang="en-US" dirty="0" smtClean="0"/>
          </a:p>
          <a:p>
            <a:pPr lvl="1"/>
            <a:r>
              <a:rPr lang="en-US" dirty="0" smtClean="0"/>
              <a:t>Controls the Asterisk logging utilities, very important for debugging</a:t>
            </a:r>
          </a:p>
          <a:p>
            <a:r>
              <a:rPr lang="en-US" dirty="0" err="1" smtClean="0"/>
              <a:t>Modules.conf</a:t>
            </a:r>
            <a:endParaRPr lang="en-US" dirty="0" smtClean="0"/>
          </a:p>
          <a:p>
            <a:pPr lvl="1"/>
            <a:r>
              <a:rPr lang="en-US" dirty="0" smtClean="0"/>
              <a:t>Controls which channel drivers Asterisk does or does not load.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Key Asterisk Files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015551A-4CBD-40C7-AAE7-3D89005C5DAE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Intro To Asterisk Architecture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dirty="0" smtClean="0"/>
              <a:t>From the Linux CLI</a:t>
            </a:r>
          </a:p>
          <a:p>
            <a:pPr lvl="1"/>
            <a:r>
              <a:rPr lang="en-US" dirty="0" smtClean="0"/>
              <a:t>Asterisk</a:t>
            </a:r>
          </a:p>
          <a:p>
            <a:pPr lvl="2"/>
            <a:r>
              <a:rPr lang="en-US" dirty="0" smtClean="0"/>
              <a:t>Starts asterisk</a:t>
            </a:r>
          </a:p>
          <a:p>
            <a:pPr lvl="1"/>
            <a:r>
              <a:rPr lang="en-US" dirty="0" smtClean="0"/>
              <a:t>Asterisk –r</a:t>
            </a:r>
          </a:p>
          <a:p>
            <a:pPr lvl="2"/>
            <a:r>
              <a:rPr lang="en-US" dirty="0" smtClean="0"/>
              <a:t>Connects to the asterisk console</a:t>
            </a:r>
          </a:p>
          <a:p>
            <a:pPr lvl="1"/>
            <a:r>
              <a:rPr lang="en-US" dirty="0" smtClean="0"/>
              <a:t>Asterisk –</a:t>
            </a:r>
            <a:r>
              <a:rPr lang="en-US" dirty="0" err="1" smtClean="0"/>
              <a:t>rx</a:t>
            </a:r>
            <a:r>
              <a:rPr lang="en-US" dirty="0" smtClean="0"/>
              <a:t> “help”</a:t>
            </a:r>
          </a:p>
          <a:p>
            <a:pPr lvl="2"/>
            <a:r>
              <a:rPr lang="en-US" dirty="0" smtClean="0"/>
              <a:t>Runs the command inside of the quotes in the Asterisk CLI and displays the output in the Linux CLI</a:t>
            </a:r>
          </a:p>
          <a:p>
            <a:r>
              <a:rPr lang="en-US" dirty="0" smtClean="0"/>
              <a:t>From the Asterisk CLI</a:t>
            </a:r>
          </a:p>
          <a:p>
            <a:pPr lvl="1"/>
            <a:r>
              <a:rPr lang="en-US" dirty="0" smtClean="0"/>
              <a:t>Help</a:t>
            </a:r>
          </a:p>
          <a:p>
            <a:pPr lvl="2"/>
            <a:r>
              <a:rPr lang="en-US" dirty="0" smtClean="0"/>
              <a:t>Displays all the commands Asterisk knows at that time</a:t>
            </a:r>
          </a:p>
          <a:p>
            <a:pPr lvl="1"/>
            <a:r>
              <a:rPr lang="en-US" dirty="0" smtClean="0"/>
              <a:t>Core show channels</a:t>
            </a:r>
          </a:p>
          <a:p>
            <a:pPr lvl="2"/>
            <a:r>
              <a:rPr lang="en-US" dirty="0" smtClean="0"/>
              <a:t>Shows all active channels</a:t>
            </a:r>
          </a:p>
          <a:p>
            <a:pPr lvl="1"/>
            <a:r>
              <a:rPr lang="en-US" dirty="0" smtClean="0"/>
              <a:t>Stop now</a:t>
            </a:r>
          </a:p>
          <a:p>
            <a:pPr lvl="2"/>
            <a:r>
              <a:rPr lang="en-US" dirty="0" smtClean="0"/>
              <a:t>Asterisk shuts down right away</a:t>
            </a:r>
          </a:p>
          <a:p>
            <a:pPr lvl="1"/>
            <a:r>
              <a:rPr lang="en-US" dirty="0" smtClean="0"/>
              <a:t>Exit</a:t>
            </a:r>
          </a:p>
          <a:p>
            <a:pPr lvl="2"/>
            <a:r>
              <a:rPr lang="en-US" dirty="0" smtClean="0"/>
              <a:t>Exits out of the Asterisk CLI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Key Asterisk Commands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015551A-4CBD-40C7-AAE7-3D89005C5DAE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Intro To Asterisk Architecture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/etc/asterisk/</a:t>
            </a:r>
          </a:p>
          <a:p>
            <a:pPr lvl="1"/>
            <a:r>
              <a:rPr lang="en-US" dirty="0" smtClean="0"/>
              <a:t>Location of Asterisk </a:t>
            </a:r>
            <a:r>
              <a:rPr lang="en-US" dirty="0" err="1" smtClean="0"/>
              <a:t>config</a:t>
            </a:r>
            <a:r>
              <a:rPr lang="en-US" dirty="0" smtClean="0"/>
              <a:t> files</a:t>
            </a:r>
          </a:p>
          <a:p>
            <a:r>
              <a:rPr lang="en-US" dirty="0" smtClean="0"/>
              <a:t>/</a:t>
            </a:r>
            <a:r>
              <a:rPr lang="en-US" dirty="0" err="1" smtClean="0"/>
              <a:t>var</a:t>
            </a:r>
            <a:r>
              <a:rPr lang="en-US" dirty="0" smtClean="0"/>
              <a:t>/log/asterisk/</a:t>
            </a:r>
          </a:p>
          <a:p>
            <a:pPr lvl="1"/>
            <a:r>
              <a:rPr lang="en-US" dirty="0" smtClean="0"/>
              <a:t>Location of Asterisk log files</a:t>
            </a:r>
          </a:p>
          <a:p>
            <a:r>
              <a:rPr lang="en-US" dirty="0" smtClean="0"/>
              <a:t>/</a:t>
            </a:r>
            <a:r>
              <a:rPr lang="en-US" dirty="0" err="1" smtClean="0"/>
              <a:t>var</a:t>
            </a:r>
            <a:r>
              <a:rPr lang="en-US" dirty="0" smtClean="0"/>
              <a:t>/spool/asterisk/outgoing/</a:t>
            </a:r>
          </a:p>
          <a:p>
            <a:pPr lvl="1"/>
            <a:r>
              <a:rPr lang="en-US" dirty="0" smtClean="0"/>
              <a:t>Location of Asterisk call files</a:t>
            </a:r>
          </a:p>
          <a:p>
            <a:r>
              <a:rPr lang="en-US" dirty="0" smtClean="0"/>
              <a:t>/</a:t>
            </a:r>
            <a:r>
              <a:rPr lang="en-US" dirty="0" err="1" smtClean="0"/>
              <a:t>var</a:t>
            </a:r>
            <a:r>
              <a:rPr lang="en-US" dirty="0" smtClean="0"/>
              <a:t>/lib/asterisk/sounds/</a:t>
            </a:r>
          </a:p>
          <a:p>
            <a:pPr lvl="1"/>
            <a:r>
              <a:rPr lang="en-US" dirty="0" smtClean="0"/>
              <a:t>Location of Asterisk sound files</a:t>
            </a:r>
          </a:p>
          <a:p>
            <a:r>
              <a:rPr lang="en-US" dirty="0" smtClean="0"/>
              <a:t>/</a:t>
            </a:r>
            <a:r>
              <a:rPr lang="en-US" dirty="0" err="1" smtClean="0"/>
              <a:t>usr</a:t>
            </a:r>
            <a:r>
              <a:rPr lang="en-US" dirty="0" smtClean="0"/>
              <a:t>/lib/asterisk/modules</a:t>
            </a:r>
          </a:p>
          <a:p>
            <a:pPr lvl="1"/>
            <a:r>
              <a:rPr lang="en-US" dirty="0" smtClean="0"/>
              <a:t>Location of Asterisk applications</a:t>
            </a:r>
            <a:r>
              <a:rPr lang="en-US" smtClean="0"/>
              <a:t>, modules, etc</a:t>
            </a:r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Key Asterisk Directory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015551A-4CBD-40C7-AAE7-3D89005C5DAE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Intro To Asterisk Architecture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Scaling Asterisk TDM Architecture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Intro To Asterisk Architecture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5551A-4CBD-40C7-AAE7-3D89005C5DAE}" type="slidenum">
              <a:rPr lang="en-US" smtClean="0"/>
              <a:pPr/>
              <a:t>9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PPT_Template_Oct-2007-Section1 2">
    <a:dk1>
      <a:srgbClr val="000000"/>
    </a:dk1>
    <a:lt1>
      <a:srgbClr val="FFFFFF"/>
    </a:lt1>
    <a:dk2>
      <a:srgbClr val="000000"/>
    </a:dk2>
    <a:lt2>
      <a:srgbClr val="918F90"/>
    </a:lt2>
    <a:accent1>
      <a:srgbClr val="F79910"/>
    </a:accent1>
    <a:accent2>
      <a:srgbClr val="560E78"/>
    </a:accent2>
    <a:accent3>
      <a:srgbClr val="FFFFFF"/>
    </a:accent3>
    <a:accent4>
      <a:srgbClr val="000000"/>
    </a:accent4>
    <a:accent5>
      <a:srgbClr val="FACAAA"/>
    </a:accent5>
    <a:accent6>
      <a:srgbClr val="4D0C6C"/>
    </a:accent6>
    <a:hlink>
      <a:srgbClr val="1C98C3"/>
    </a:hlink>
    <a:folHlink>
      <a:srgbClr val="659A1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1087</TotalTime>
  <Words>792</Words>
  <Application>Microsoft Office PowerPoint</Application>
  <PresentationFormat>On-screen Show (4:3)</PresentationFormat>
  <Paragraphs>162</Paragraphs>
  <Slides>19</Slides>
  <Notes>19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Custom Design</vt:lpstr>
      <vt:lpstr>Introduction to Asterisk Architecture</vt:lpstr>
      <vt:lpstr>Architecture of a Soft PBX</vt:lpstr>
      <vt:lpstr>Asterisk Architecture</vt:lpstr>
      <vt:lpstr>Asterisk Architecture</vt:lpstr>
      <vt:lpstr>Asterisk Architecture</vt:lpstr>
      <vt:lpstr>Key Asterisk Files</vt:lpstr>
      <vt:lpstr>Key Asterisk Commands</vt:lpstr>
      <vt:lpstr>Key Asterisk Directory</vt:lpstr>
      <vt:lpstr>Scaling Asterisk TDM Architecture</vt:lpstr>
      <vt:lpstr>Outline</vt:lpstr>
      <vt:lpstr>Zaptel/Asterisk Architecture</vt:lpstr>
      <vt:lpstr>Zaptel Does A LOT…</vt:lpstr>
      <vt:lpstr>TDM Hardware Restrictions Cont’d</vt:lpstr>
      <vt:lpstr>Singular System Design</vt:lpstr>
      <vt:lpstr>Sangoma’s Solution: Stage 1</vt:lpstr>
      <vt:lpstr>Sangoma’s Solution: Stage 2</vt:lpstr>
      <vt:lpstr>Sangoma’s Solution: Stage 3</vt:lpstr>
      <vt:lpstr>Thank you.  Konrad Hammel</vt:lpstr>
      <vt:lpstr>Slide 19</vt:lpstr>
    </vt:vector>
  </TitlesOfParts>
  <Company>Sangoma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grace</dc:creator>
  <cp:lastModifiedBy>Valued Acer Customer</cp:lastModifiedBy>
  <cp:revision>143</cp:revision>
  <dcterms:created xsi:type="dcterms:W3CDTF">2008-10-15T15:26:30Z</dcterms:created>
  <dcterms:modified xsi:type="dcterms:W3CDTF">2009-01-09T16:42:49Z</dcterms:modified>
</cp:coreProperties>
</file>