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6"/>
    <a:srgbClr val="6E9E2E"/>
    <a:srgbClr val="80848A"/>
    <a:srgbClr val="00588D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40" autoAdjust="0"/>
    <p:restoredTop sz="94628" autoAdjust="0"/>
  </p:normalViewPr>
  <p:slideViewPr>
    <p:cSldViewPr>
      <p:cViewPr>
        <p:scale>
          <a:sx n="70" d="100"/>
          <a:sy n="70" d="100"/>
        </p:scale>
        <p:origin x="-57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360E-90F4-4CF8-AD68-D380C6D0B9BF}" type="datetime1">
              <a:rPr lang="en-US" smtClean="0"/>
              <a:pPr/>
              <a:t>4/18/2009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48CF-5A25-4EBD-A035-CE5217641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67446-AD82-4B7E-AD71-20F6E66A38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D3D9E-437F-40AA-B7F4-DDD2DBEE5E36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Template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981200"/>
            <a:ext cx="7772400" cy="1470025"/>
          </a:xfrm>
          <a:noFill/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rgbClr val="005D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460750"/>
            <a:ext cx="6400800" cy="7302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828800" y="609600"/>
            <a:ext cx="5486400" cy="4114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7262"/>
            <a:ext cx="388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767072"/>
            <a:ext cx="3886200" cy="566928"/>
          </a:xfrm>
        </p:spPr>
        <p:txBody>
          <a:bodyPr anchor="b"/>
          <a:lstStyle>
            <a:lvl1pPr>
              <a:buNone/>
              <a:defRPr sz="2000" b="1">
                <a:solidFill>
                  <a:srgbClr val="005DA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33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724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emplate_body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6" r:id="rId3"/>
    <p:sldLayoutId id="2147483660" r:id="rId4"/>
    <p:sldLayoutId id="2147483665" r:id="rId5"/>
    <p:sldLayoutId id="2147483653" r:id="rId6"/>
    <p:sldLayoutId id="2147483655" r:id="rId7"/>
    <p:sldLayoutId id="2147483656" r:id="rId8"/>
    <p:sldLayoutId id="2147483659" r:id="rId9"/>
    <p:sldLayoutId id="2147483657" r:id="rId10"/>
    <p:sldLayoutId id="2147483661" r:id="rId11"/>
    <p:sldLayoutId id="214748366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D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5575"/>
            <a:ext cx="7772400" cy="1470025"/>
          </a:xfrm>
        </p:spPr>
        <p:txBody>
          <a:bodyPr/>
          <a:lstStyle/>
          <a:p>
            <a:r>
              <a:rPr lang="en-US" dirty="0" smtClean="0"/>
              <a:t>Scaling Asterisk TDM Architecture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155950"/>
            <a:ext cx="6400800" cy="1187450"/>
          </a:xfrm>
        </p:spPr>
        <p:txBody>
          <a:bodyPr>
            <a:normAutofit/>
          </a:bodyPr>
          <a:lstStyle/>
          <a:p>
            <a:r>
              <a:rPr lang="en-US" dirty="0" smtClean="0"/>
              <a:t>AAUG Install Fest 2009</a:t>
            </a:r>
          </a:p>
          <a:p>
            <a:r>
              <a:rPr lang="en-US" dirty="0" smtClean="0"/>
              <a:t>Konrad Hammel</a:t>
            </a:r>
          </a:p>
          <a:p>
            <a:r>
              <a:rPr lang="en-US" dirty="0" smtClean="0"/>
              <a:t>Sangoma Technologies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Dahdi and Chan_Dahdi are designed to run on the same system as Asterisk</a:t>
            </a:r>
          </a:p>
          <a:p>
            <a:r>
              <a:rPr lang="en-US" dirty="0" smtClean="0"/>
              <a:t>What about:</a:t>
            </a:r>
          </a:p>
          <a:p>
            <a:pPr lvl="1"/>
            <a:r>
              <a:rPr lang="en-US" dirty="0" smtClean="0"/>
              <a:t>Distributed Computing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Redundancy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Redesign Dahdi and Chan_Dahdi so that they can be run on different systems, be able to communicate with multiple instances, and load balance between multiple instances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System Design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Sangoma’s Solution Stage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Dahdi is replaced with TDM Voice API</a:t>
            </a:r>
          </a:p>
          <a:p>
            <a:r>
              <a:rPr lang="en-US" dirty="0" smtClean="0"/>
              <a:t>Chan_Dahdi is replaced with SMG and Chan_Woomera</a:t>
            </a:r>
          </a:p>
          <a:p>
            <a:r>
              <a:rPr lang="en-US" dirty="0" smtClean="0"/>
              <a:t>Sangoma Media Gateway</a:t>
            </a:r>
          </a:p>
          <a:p>
            <a:pPr lvl="1"/>
            <a:r>
              <a:rPr lang="en-US" dirty="0" smtClean="0"/>
              <a:t>Uses “Boost” stacks</a:t>
            </a:r>
          </a:p>
          <a:p>
            <a:pPr lvl="1"/>
            <a:r>
              <a:rPr lang="en-US" dirty="0" smtClean="0"/>
              <a:t>Woomera Server</a:t>
            </a:r>
          </a:p>
          <a:p>
            <a:r>
              <a:rPr lang="en-US" dirty="0" smtClean="0"/>
              <a:t>Chan_Woomera</a:t>
            </a:r>
          </a:p>
          <a:p>
            <a:pPr lvl="1"/>
            <a:r>
              <a:rPr lang="en-US" dirty="0" smtClean="0"/>
              <a:t>Socket Based Communication to Woomera Server</a:t>
            </a:r>
          </a:p>
          <a:p>
            <a:pPr lvl="1"/>
            <a:r>
              <a:rPr lang="en-US" dirty="0" smtClean="0"/>
              <a:t>Simple text based call signaling protocol</a:t>
            </a:r>
          </a:p>
          <a:p>
            <a:pPr lvl="1"/>
            <a:r>
              <a:rPr lang="en-US" dirty="0" smtClean="0"/>
              <a:t>Ulaw or Alaw</a:t>
            </a:r>
            <a:endParaRPr lang="en-US" dirty="0"/>
          </a:p>
        </p:txBody>
      </p:sp>
      <p:pic>
        <p:nvPicPr>
          <p:cNvPr id="10" name="Content Placeholder 9" descr="SMG architecture diagram stage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08605" y="1295400"/>
            <a:ext cx="3201995" cy="48307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Sangoma’s Solution Stage 2</a:t>
            </a:r>
            <a:endParaRPr lang="en-US" dirty="0"/>
          </a:p>
        </p:txBody>
      </p:sp>
      <p:pic>
        <p:nvPicPr>
          <p:cNvPr id="8" name="Content Placeholder 7" descr="SMG architecture diagram stage 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371601"/>
            <a:ext cx="4038600" cy="43636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Chan_Woomera</a:t>
            </a:r>
          </a:p>
          <a:p>
            <a:pPr lvl="1"/>
            <a:r>
              <a:rPr lang="en-US" dirty="0" smtClean="0"/>
              <a:t>Distributed Computing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Redundant</a:t>
            </a:r>
          </a:p>
          <a:p>
            <a:r>
              <a:rPr lang="en-US" dirty="0" smtClean="0"/>
              <a:t>Boost Stacks are Clustered</a:t>
            </a:r>
          </a:p>
          <a:p>
            <a:pPr lvl="1"/>
            <a:r>
              <a:rPr lang="en-US" dirty="0" smtClean="0"/>
              <a:t>1 stack for multiple media gateways</a:t>
            </a:r>
          </a:p>
          <a:p>
            <a:r>
              <a:rPr lang="en-US" dirty="0" smtClean="0"/>
              <a:t>Currently being deployed using 16 E1s per system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Sangoma’s Solution 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TDM Voice API is replaced with High Performance TDM Voice API</a:t>
            </a:r>
          </a:p>
          <a:p>
            <a:pPr lvl="1"/>
            <a:r>
              <a:rPr lang="en-US" dirty="0" smtClean="0"/>
              <a:t>Span Based devices</a:t>
            </a:r>
          </a:p>
          <a:p>
            <a:pPr lvl="1"/>
            <a:r>
              <a:rPr lang="en-US" dirty="0" smtClean="0"/>
              <a:t>SMG decodes the channels </a:t>
            </a:r>
          </a:p>
          <a:p>
            <a:r>
              <a:rPr lang="en-US" dirty="0" smtClean="0"/>
              <a:t>Currently being tested in our labs</a:t>
            </a:r>
          </a:p>
          <a:p>
            <a:pPr lvl="1"/>
            <a:r>
              <a:rPr lang="en-US" dirty="0" smtClean="0"/>
              <a:t>32 E1s, Q6600 Quad Core, 992 channels used, 2-5% with spike to 10% system load</a:t>
            </a:r>
            <a:endParaRPr lang="en-US" dirty="0"/>
          </a:p>
        </p:txBody>
      </p:sp>
      <p:pic>
        <p:nvPicPr>
          <p:cNvPr id="8" name="Content Placeholder 7" descr="SMG architecture diagram stage 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7198" y="1316368"/>
            <a:ext cx="2806202" cy="480979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600" cap="none" dirty="0" smtClean="0">
                <a:solidFill>
                  <a:schemeClr val="bg1">
                    <a:lumMod val="50000"/>
                  </a:schemeClr>
                </a:solidFill>
              </a:rPr>
              <a:t>Konrad Hammel</a:t>
            </a:r>
            <a:br>
              <a:rPr lang="en-US" sz="160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cap="none" dirty="0" smtClean="0">
                <a:solidFill>
                  <a:schemeClr val="bg1">
                    <a:lumMod val="50000"/>
                  </a:schemeClr>
                </a:solidFill>
              </a:rPr>
              <a:t>Sangoma Technologies</a:t>
            </a:r>
            <a:endParaRPr lang="en-US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553200" y="0"/>
            <a:ext cx="2590800" cy="365125"/>
          </a:xfrm>
        </p:spPr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24600"/>
            <a:ext cx="533400" cy="365125"/>
          </a:xfrm>
        </p:spPr>
        <p:txBody>
          <a:bodyPr/>
          <a:lstStyle/>
          <a:p>
            <a:fld id="{E015551A-4CBD-40C7-AAE7-3D89005C5D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3962400" y="6324600"/>
            <a:ext cx="5181600" cy="365125"/>
          </a:xfrm>
        </p:spPr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Who/what is Sangoma?</a:t>
            </a:r>
          </a:p>
          <a:p>
            <a:r>
              <a:rPr lang="en-US" dirty="0" smtClean="0"/>
              <a:t>Why do we need to scale?</a:t>
            </a:r>
          </a:p>
          <a:p>
            <a:pPr lvl="1"/>
            <a:r>
              <a:rPr lang="en-US" dirty="0" smtClean="0"/>
              <a:t>32 E1s +</a:t>
            </a:r>
          </a:p>
          <a:p>
            <a:r>
              <a:rPr lang="en-US" dirty="0" smtClean="0"/>
              <a:t>Dahdi/Asterisk Architecture Overview</a:t>
            </a:r>
          </a:p>
          <a:p>
            <a:r>
              <a:rPr lang="en-US" dirty="0" smtClean="0"/>
              <a:t>Short Comings of Current Architecture</a:t>
            </a:r>
          </a:p>
          <a:p>
            <a:pPr lvl="1"/>
            <a:r>
              <a:rPr lang="en-US" dirty="0" smtClean="0"/>
              <a:t>Dahdi does A LOT</a:t>
            </a:r>
          </a:p>
          <a:p>
            <a:pPr lvl="1"/>
            <a:r>
              <a:rPr lang="en-US" dirty="0" smtClean="0"/>
              <a:t>TDM Hardware Restrictions</a:t>
            </a:r>
          </a:p>
          <a:p>
            <a:pPr lvl="1"/>
            <a:r>
              <a:rPr lang="en-US" dirty="0" smtClean="0"/>
              <a:t>Singular System Design</a:t>
            </a:r>
          </a:p>
          <a:p>
            <a:r>
              <a:rPr lang="en-US" dirty="0" smtClean="0"/>
              <a:t>Sangoma’s Solution</a:t>
            </a:r>
          </a:p>
          <a:p>
            <a:pPr lvl="1"/>
            <a:r>
              <a:rPr lang="en-US" dirty="0" smtClean="0"/>
              <a:t>TDM Voice API + SMG + Chan_Woomera</a:t>
            </a:r>
          </a:p>
          <a:p>
            <a:pPr lvl="1"/>
            <a:r>
              <a:rPr lang="en-US" dirty="0" smtClean="0"/>
              <a:t>Stage 1</a:t>
            </a:r>
          </a:p>
          <a:p>
            <a:pPr lvl="1"/>
            <a:r>
              <a:rPr lang="en-US" dirty="0" smtClean="0"/>
              <a:t>Stage 2</a:t>
            </a:r>
          </a:p>
          <a:p>
            <a:pPr lvl="1"/>
            <a:r>
              <a:rPr lang="en-US" dirty="0" smtClean="0"/>
              <a:t>Stage 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Sangoma?</a:t>
            </a:r>
          </a:p>
          <a:p>
            <a:pPr lvl="1"/>
            <a:r>
              <a:rPr lang="en-US" dirty="0" smtClean="0"/>
              <a:t>Founded in 1984</a:t>
            </a:r>
          </a:p>
          <a:p>
            <a:pPr lvl="1"/>
            <a:r>
              <a:rPr lang="en-US" dirty="0" smtClean="0"/>
              <a:t>Publically traded on the Toronto Stock Exchange</a:t>
            </a:r>
          </a:p>
          <a:p>
            <a:pPr lvl="1"/>
            <a:r>
              <a:rPr lang="en-US" dirty="0" smtClean="0"/>
              <a:t>Currently 25 employees (and growing)</a:t>
            </a:r>
          </a:p>
          <a:p>
            <a:pPr lvl="1"/>
            <a:r>
              <a:rPr lang="en-US" dirty="0" smtClean="0"/>
              <a:t>Located in Markham (Greater Toronto Area), Ontario, Canada</a:t>
            </a:r>
          </a:p>
          <a:p>
            <a:pPr lvl="1"/>
            <a:r>
              <a:rPr lang="en-US" dirty="0" smtClean="0"/>
              <a:t>David Mandelstam, Founder and CEO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does Sangoma do?</a:t>
            </a:r>
          </a:p>
          <a:p>
            <a:pPr lvl="1"/>
            <a:r>
              <a:rPr lang="en-US" dirty="0" smtClean="0"/>
              <a:t>We design and built interface cards</a:t>
            </a:r>
          </a:p>
          <a:p>
            <a:pPr lvl="1"/>
            <a:r>
              <a:rPr lang="en-US" dirty="0" smtClean="0"/>
              <a:t>Industry leading cards, professional quality using industrial grade components</a:t>
            </a:r>
          </a:p>
          <a:p>
            <a:pPr lvl="1"/>
            <a:r>
              <a:rPr lang="en-US" dirty="0" smtClean="0"/>
              <a:t>Software to maximize the use of our cards</a:t>
            </a:r>
          </a:p>
          <a:p>
            <a:pPr lvl="2"/>
            <a:r>
              <a:rPr lang="en-US" dirty="0" smtClean="0"/>
              <a:t>Sangoma started Linux Based Routers</a:t>
            </a:r>
          </a:p>
          <a:p>
            <a:pPr lvl="3"/>
            <a:r>
              <a:rPr lang="en-US" dirty="0" smtClean="0"/>
              <a:t>October 1993 -&gt; Certification of FR with MCI</a:t>
            </a:r>
          </a:p>
          <a:p>
            <a:pPr lvl="3"/>
            <a:r>
              <a:rPr lang="en-US" dirty="0" smtClean="0"/>
              <a:t>April 1994 -&gt; WAN cards to Rockwell for router project</a:t>
            </a:r>
          </a:p>
          <a:p>
            <a:pPr lvl="3"/>
            <a:r>
              <a:rPr lang="en-US" dirty="0" smtClean="0"/>
              <a:t>December 1996 -&gt; Wanpipe Frame Relay for Linux</a:t>
            </a:r>
          </a:p>
          <a:p>
            <a:pPr lvl="3"/>
            <a:r>
              <a:rPr lang="en-US" dirty="0" smtClean="0"/>
              <a:t>First version of Asterisk used Sangoma Frame Relay card</a:t>
            </a:r>
          </a:p>
          <a:p>
            <a:pPr lvl="2"/>
            <a:r>
              <a:rPr lang="en-US" dirty="0" smtClean="0"/>
              <a:t>Support for different protocols in Linux</a:t>
            </a:r>
          </a:p>
          <a:p>
            <a:pPr lvl="2"/>
            <a:r>
              <a:rPr lang="en-US" dirty="0" smtClean="0"/>
              <a:t>Our drivers are still there.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AAUG Install Fest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Asterisk is SOLID!</a:t>
            </a:r>
          </a:p>
          <a:p>
            <a:r>
              <a:rPr lang="en-US" dirty="0" smtClean="0"/>
              <a:t>Demand for 16+ E1s</a:t>
            </a:r>
          </a:p>
          <a:p>
            <a:pPr lvl="1"/>
            <a:r>
              <a:rPr lang="en-US" dirty="0" smtClean="0"/>
              <a:t>SS7 systems are leading the push</a:t>
            </a:r>
          </a:p>
          <a:p>
            <a:r>
              <a:rPr lang="en-US" dirty="0" smtClean="0"/>
              <a:t>Multiple Asterisk boxes are hard to maintain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to Scale?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Dahdi/Asterisk Architecture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Dahdi API abstracts TDM hardware from User space apps</a:t>
            </a:r>
          </a:p>
          <a:p>
            <a:r>
              <a:rPr lang="en-US" dirty="0" smtClean="0"/>
              <a:t>Dahdi takes care of DTMF, HDLC framing, echo cancelling, some DSP processing, some signaling (analog, </a:t>
            </a:r>
            <a:r>
              <a:rPr lang="en-US" dirty="0" err="1" smtClean="0"/>
              <a:t>E&amp;M,etc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Chan_Dahdi </a:t>
            </a:r>
            <a:r>
              <a:rPr lang="en-US" dirty="0" smtClean="0"/>
              <a:t>takes care of interfacing </a:t>
            </a:r>
            <a:r>
              <a:rPr lang="en-US" smtClean="0"/>
              <a:t>to Asterisk and </a:t>
            </a:r>
            <a:r>
              <a:rPr lang="en-US" dirty="0" smtClean="0"/>
              <a:t>some signaling</a:t>
            </a:r>
            <a:endParaRPr lang="en-US" dirty="0"/>
          </a:p>
        </p:txBody>
      </p:sp>
      <p:pic>
        <p:nvPicPr>
          <p:cNvPr id="9" name="Content Placeholder 8" descr="dahdil architecture diagra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9633" y="1600200"/>
            <a:ext cx="309573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Dahdi by default does:</a:t>
            </a:r>
          </a:p>
          <a:p>
            <a:pPr lvl="1"/>
            <a:r>
              <a:rPr lang="en-US" dirty="0" smtClean="0"/>
              <a:t>Echo Cancelling</a:t>
            </a:r>
          </a:p>
          <a:p>
            <a:pPr lvl="1"/>
            <a:r>
              <a:rPr lang="en-US" dirty="0" smtClean="0"/>
              <a:t>HDLC Framing</a:t>
            </a:r>
          </a:p>
          <a:p>
            <a:pPr lvl="1"/>
            <a:r>
              <a:rPr lang="en-US" dirty="0" smtClean="0"/>
              <a:t>DSP Processing (DTMF, Fax </a:t>
            </a:r>
            <a:r>
              <a:rPr lang="en-US" dirty="0" err="1" smtClean="0"/>
              <a:t>dection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Why…?</a:t>
            </a:r>
          </a:p>
          <a:p>
            <a:pPr lvl="1"/>
            <a:r>
              <a:rPr lang="en-US" dirty="0" smtClean="0"/>
              <a:t>Software is cheaper then hardware</a:t>
            </a:r>
          </a:p>
          <a:p>
            <a:r>
              <a:rPr lang="en-US" dirty="0" smtClean="0"/>
              <a:t>Solution…Move it to hardware</a:t>
            </a:r>
          </a:p>
          <a:p>
            <a:pPr lvl="1"/>
            <a:r>
              <a:rPr lang="en-US" dirty="0" smtClean="0"/>
              <a:t>Hardware EC</a:t>
            </a:r>
          </a:p>
          <a:p>
            <a:pPr lvl="1"/>
            <a:r>
              <a:rPr lang="en-US" dirty="0" smtClean="0"/>
              <a:t>Hardware HDLC</a:t>
            </a:r>
          </a:p>
          <a:p>
            <a:pPr lvl="1"/>
            <a:r>
              <a:rPr lang="en-US" dirty="0" smtClean="0"/>
              <a:t>Hardware DTMF</a:t>
            </a:r>
          </a:p>
          <a:p>
            <a:pPr lvl="1"/>
            <a:r>
              <a:rPr lang="en-US" dirty="0" smtClean="0"/>
              <a:t>Hardware Fax </a:t>
            </a:r>
            <a:r>
              <a:rPr lang="en-US" dirty="0" err="1" smtClean="0"/>
              <a:t>Dection</a:t>
            </a:r>
            <a:endParaRPr lang="en-US" dirty="0" smtClean="0"/>
          </a:p>
          <a:p>
            <a:pPr lvl="1"/>
            <a:r>
              <a:rPr lang="en-US" dirty="0" smtClean="0"/>
              <a:t>FPGAs and DSPs are cheap and efficient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Dahdi Does ALOT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 Hardware Restrictions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Dahdi requires 1ms (8 bytes) of data on each interrupt…1000 interrupts/sec</a:t>
            </a:r>
          </a:p>
          <a:p>
            <a:r>
              <a:rPr lang="en-US" dirty="0" smtClean="0"/>
              <a:t>1 interrupt / port</a:t>
            </a:r>
          </a:p>
          <a:p>
            <a:r>
              <a:rPr lang="en-US" dirty="0" smtClean="0"/>
              <a:t>Lots of interrupts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Design hardware so that 1 interrupt services multiple ports (1 interrupt / card)</a:t>
            </a:r>
          </a:p>
          <a:p>
            <a:pPr lvl="1"/>
            <a:r>
              <a:rPr lang="en-US" dirty="0" smtClean="0"/>
              <a:t>Increase Dahdi’s chunk size (8,16,40 and 80)</a:t>
            </a:r>
          </a:p>
          <a:p>
            <a:r>
              <a:rPr lang="en-US" dirty="0" smtClean="0"/>
              <a:t>Current Status:</a:t>
            </a:r>
          </a:p>
          <a:p>
            <a:pPr lvl="1"/>
            <a:r>
              <a:rPr lang="en-US" dirty="0" smtClean="0"/>
              <a:t>Global interrupt since firmware 23</a:t>
            </a:r>
          </a:p>
          <a:p>
            <a:pPr lvl="1"/>
            <a:r>
              <a:rPr lang="en-US" dirty="0" smtClean="0"/>
              <a:t>./Setup install –</a:t>
            </a:r>
            <a:r>
              <a:rPr lang="en-US" dirty="0" err="1" smtClean="0"/>
              <a:t>zaptel</a:t>
            </a:r>
            <a:r>
              <a:rPr lang="en-US" dirty="0" smtClean="0"/>
              <a:t>-chunk=X</a:t>
            </a:r>
          </a:p>
        </p:txBody>
      </p:sp>
      <p:pic>
        <p:nvPicPr>
          <p:cNvPr id="8" name="Content Placeholder 7" descr="TDM hardware Restriction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71600"/>
            <a:ext cx="4038600" cy="47145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 Hardware Restrictions</a:t>
            </a:r>
            <a:endParaRPr lang="en-US" dirty="0"/>
          </a:p>
        </p:txBody>
      </p:sp>
      <p:pic>
        <p:nvPicPr>
          <p:cNvPr id="8" name="Content Placeholder 7" descr="TDM hardware Restrictions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219200"/>
            <a:ext cx="3855779" cy="4906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Dahdi creates a device for each channel</a:t>
            </a:r>
          </a:p>
          <a:p>
            <a:pPr lvl="1"/>
            <a:r>
              <a:rPr lang="en-US" dirty="0" smtClean="0"/>
              <a:t>User application is simple…direct feed to soft-switch</a:t>
            </a:r>
          </a:p>
          <a:p>
            <a:r>
              <a:rPr lang="en-US" dirty="0" smtClean="0"/>
              <a:t>16 ports = 496 devices</a:t>
            </a:r>
          </a:p>
          <a:p>
            <a:pPr lvl="1"/>
            <a:r>
              <a:rPr lang="en-US" dirty="0" smtClean="0"/>
              <a:t>Linux only recently able to handle 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Abstraction API creates a device/span</a:t>
            </a:r>
          </a:p>
          <a:p>
            <a:pPr lvl="1"/>
            <a:r>
              <a:rPr lang="en-US" dirty="0" smtClean="0"/>
              <a:t>User application decodes the span into channels</a:t>
            </a:r>
          </a:p>
          <a:p>
            <a:r>
              <a:rPr lang="en-US" dirty="0" smtClean="0"/>
              <a:t>Requires a major change to Dahdi and Chan_Dahdi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AAUG Install Fest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Oct-2007-Section1 2">
    <a:dk1>
      <a:srgbClr val="000000"/>
    </a:dk1>
    <a:lt1>
      <a:srgbClr val="FFFFFF"/>
    </a:lt1>
    <a:dk2>
      <a:srgbClr val="000000"/>
    </a:dk2>
    <a:lt2>
      <a:srgbClr val="918F90"/>
    </a:lt2>
    <a:accent1>
      <a:srgbClr val="F79910"/>
    </a:accent1>
    <a:accent2>
      <a:srgbClr val="560E78"/>
    </a:accent2>
    <a:accent3>
      <a:srgbClr val="FFFFFF"/>
    </a:accent3>
    <a:accent4>
      <a:srgbClr val="000000"/>
    </a:accent4>
    <a:accent5>
      <a:srgbClr val="FACAAA"/>
    </a:accent5>
    <a:accent6>
      <a:srgbClr val="4D0C6C"/>
    </a:accent6>
    <a:hlink>
      <a:srgbClr val="1C98C3"/>
    </a:hlink>
    <a:folHlink>
      <a:srgbClr val="659A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699</Words>
  <Application>Microsoft Office PowerPoint</Application>
  <PresentationFormat>On-screen Show (4:3)</PresentationFormat>
  <Paragraphs>181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Scaling Asterisk TDM Architecture</vt:lpstr>
      <vt:lpstr>Outline</vt:lpstr>
      <vt:lpstr>Introduction</vt:lpstr>
      <vt:lpstr>Introduction</vt:lpstr>
      <vt:lpstr>Why Do We Need to Scale?</vt:lpstr>
      <vt:lpstr>Dahdi/Asterisk Architecture</vt:lpstr>
      <vt:lpstr>Dahdi Does ALOT</vt:lpstr>
      <vt:lpstr>TDM Hardware Restrictions</vt:lpstr>
      <vt:lpstr>TDM Hardware Restrictions</vt:lpstr>
      <vt:lpstr>Singular System Design</vt:lpstr>
      <vt:lpstr>Sangoma’s Solution Stage 1</vt:lpstr>
      <vt:lpstr>Sangoma’s Solution Stage 2</vt:lpstr>
      <vt:lpstr>Sangoma’s Solution Stage 3</vt:lpstr>
      <vt:lpstr>Thank you.  Konrad Hammel Sangoma Technologies</vt:lpstr>
      <vt:lpstr>Slide 15</vt:lpstr>
    </vt:vector>
  </TitlesOfParts>
  <Company>Sangoma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</dc:creator>
  <cp:lastModifiedBy>Valued Acer Customer</cp:lastModifiedBy>
  <cp:revision>110</cp:revision>
  <dcterms:created xsi:type="dcterms:W3CDTF">2008-10-15T15:26:30Z</dcterms:created>
  <dcterms:modified xsi:type="dcterms:W3CDTF">2009-04-18T13:14:29Z</dcterms:modified>
</cp:coreProperties>
</file>