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1" r:id="rId1"/>
  </p:sldMasterIdLst>
  <p:notesMasterIdLst>
    <p:notesMasterId r:id="rId33"/>
  </p:notesMasterIdLst>
  <p:handoutMasterIdLst>
    <p:handoutMasterId r:id="rId34"/>
  </p:handoutMasterIdLst>
  <p:sldIdLst>
    <p:sldId id="256" r:id="rId2"/>
    <p:sldId id="296" r:id="rId3"/>
    <p:sldId id="297" r:id="rId4"/>
    <p:sldId id="272" r:id="rId5"/>
    <p:sldId id="273" r:id="rId6"/>
    <p:sldId id="274" r:id="rId7"/>
    <p:sldId id="275" r:id="rId8"/>
    <p:sldId id="276" r:id="rId9"/>
    <p:sldId id="277" r:id="rId10"/>
    <p:sldId id="278" r:id="rId11"/>
    <p:sldId id="279" r:id="rId12"/>
    <p:sldId id="281" r:id="rId13"/>
    <p:sldId id="280" r:id="rId14"/>
    <p:sldId id="282" r:id="rId15"/>
    <p:sldId id="283" r:id="rId16"/>
    <p:sldId id="284" r:id="rId17"/>
    <p:sldId id="285" r:id="rId18"/>
    <p:sldId id="286" r:id="rId19"/>
    <p:sldId id="287" r:id="rId20"/>
    <p:sldId id="288" r:id="rId21"/>
    <p:sldId id="289" r:id="rId22"/>
    <p:sldId id="290" r:id="rId23"/>
    <p:sldId id="291" r:id="rId24"/>
    <p:sldId id="294" r:id="rId25"/>
    <p:sldId id="298" r:id="rId26"/>
    <p:sldId id="292" r:id="rId27"/>
    <p:sldId id="293" r:id="rId28"/>
    <p:sldId id="299" r:id="rId29"/>
    <p:sldId id="295" r:id="rId30"/>
    <p:sldId id="270" r:id="rId31"/>
    <p:sldId id="271" r:id="rId3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DA6"/>
    <a:srgbClr val="6E9E2E"/>
    <a:srgbClr val="80848A"/>
    <a:srgbClr val="00588D"/>
    <a:srgbClr val="0033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591" autoAdjust="0"/>
    <p:restoredTop sz="94628" autoAdjust="0"/>
  </p:normalViewPr>
  <p:slideViewPr>
    <p:cSldViewPr>
      <p:cViewPr>
        <p:scale>
          <a:sx n="66" d="100"/>
          <a:sy n="66" d="100"/>
        </p:scale>
        <p:origin x="-1494" y="-5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6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3F360E-90F4-4CF8-AD68-D380C6D0B9BF}" type="datetime1">
              <a:rPr lang="en-US" smtClean="0"/>
              <a:pPr/>
              <a:t>4/13/2010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C648CF-5A25-4EBD-A035-CE52176418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8DDE896-FBD9-4F3F-BD29-05E97D063D97}" type="datetime1">
              <a:rPr lang="en-US" smtClean="0"/>
              <a:pPr/>
              <a:t>4/13/2010</a:t>
            </a:fld>
            <a:endParaRPr lang="en-US" dirty="0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5967446-AD82-4B7E-AD71-20F6E66A3894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177608E-A9C4-437B-A8E8-20718BEDEF60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669B620C-DAC5-4BD2-918A-54F5ACEB85DD}" type="datetime1">
              <a:rPr lang="en-US" smtClean="0"/>
              <a:pPr/>
              <a:t>4/13/2010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F48D3D9E-437F-40AA-B7F4-DDD2DBEE5E36}" type="datetime1">
              <a:rPr lang="en-US" smtClean="0"/>
              <a:pPr/>
              <a:t>4/13/2010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67446-AD82-4B7E-AD71-20F6E66A3894}" type="slidenum">
              <a:rPr lang="en-US" smtClean="0"/>
              <a:pPr/>
              <a:t>30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PPT_Template_title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171" name="Rectangle 3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914400" y="1981200"/>
            <a:ext cx="7772400" cy="1470025"/>
          </a:xfrm>
          <a:noFill/>
        </p:spPr>
        <p:txBody>
          <a:bodyPr anchor="b" anchorCtr="0">
            <a:normAutofit/>
          </a:bodyPr>
          <a:lstStyle>
            <a:lvl1pPr algn="r">
              <a:defRPr sz="3200" b="1">
                <a:solidFill>
                  <a:srgbClr val="005DA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2286000" y="3460750"/>
            <a:ext cx="6400800" cy="730250"/>
          </a:xfrm>
        </p:spPr>
        <p:txBody>
          <a:bodyPr>
            <a:normAutofit/>
          </a:bodyPr>
          <a:lstStyle>
            <a:lvl1pPr marL="0" indent="0" algn="r">
              <a:buFontTx/>
              <a:buNone/>
              <a:defRPr sz="2100" b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10/16/2008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Achieving optimal scalability and voice quality in open source telephony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5551A-4CBD-40C7-AAE7-3D89005C5DA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10/16/2008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Achieving optimal scalability and voice quality in open source telephony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5551A-4CBD-40C7-AAE7-3D89005C5DA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PT_Template_vertical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10/16/2008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Achieving optimal scalability and voice quality in open source telephony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5551A-4CBD-40C7-AAE7-3D89005C5DA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PT_Template_blank2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10/16/2008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Achieving optimal scalability and voice quality in open source telephony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5551A-4CBD-40C7-AAE7-3D89005C5DA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reen Sa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PT_Template_blank2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PPT_Template_blank2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10/16/2008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Achieving optimal scalability and voice quality in open source telephony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5551A-4CBD-40C7-AAE7-3D89005C5DA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12"/>
          <p:cNvSpPr>
            <a:spLocks noGrp="1"/>
          </p:cNvSpPr>
          <p:nvPr>
            <p:ph sz="quarter" idx="14"/>
          </p:nvPr>
        </p:nvSpPr>
        <p:spPr>
          <a:xfrm>
            <a:off x="1828800" y="609600"/>
            <a:ext cx="5486400" cy="4114800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PPT_Template_blank2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0" y="5334000"/>
            <a:ext cx="3886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10/16/2008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Achieving optimal scalability and voice quality in open source telephony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5551A-4CBD-40C7-AAE7-3D89005C5DA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767262"/>
            <a:ext cx="3886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4" hasCustomPrompt="1"/>
          </p:nvPr>
        </p:nvSpPr>
        <p:spPr>
          <a:xfrm>
            <a:off x="4724400" y="4767072"/>
            <a:ext cx="3886200" cy="566928"/>
          </a:xfrm>
        </p:spPr>
        <p:txBody>
          <a:bodyPr anchor="b"/>
          <a:lstStyle>
            <a:lvl1pPr>
              <a:buNone/>
              <a:defRPr sz="2000" b="1">
                <a:solidFill>
                  <a:srgbClr val="005DA6"/>
                </a:solidFill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5" name="Text Placeholder 3"/>
          <p:cNvSpPr>
            <a:spLocks noGrp="1"/>
          </p:cNvSpPr>
          <p:nvPr>
            <p:ph type="body" sz="half" idx="15"/>
          </p:nvPr>
        </p:nvSpPr>
        <p:spPr>
          <a:xfrm>
            <a:off x="4724400" y="5334000"/>
            <a:ext cx="3886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6"/>
          </p:nvPr>
        </p:nvSpPr>
        <p:spPr>
          <a:xfrm>
            <a:off x="533400" y="1066800"/>
            <a:ext cx="3886200" cy="3657600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14" name="Content Placeholder 12"/>
          <p:cNvSpPr>
            <a:spLocks noGrp="1"/>
          </p:cNvSpPr>
          <p:nvPr>
            <p:ph sz="quarter" idx="17"/>
          </p:nvPr>
        </p:nvSpPr>
        <p:spPr>
          <a:xfrm>
            <a:off x="4724400" y="1066800"/>
            <a:ext cx="3886200" cy="3657600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10/16/2008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015551A-4CBD-40C7-AAE7-3D89005C5DA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smtClean="0"/>
              <a:t>Achieving optimal scalability and voice quality in open source telephony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10/16/2008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Achieving optimal scalability and voice quality in open source telephony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5551A-4CBD-40C7-AAE7-3D89005C5DA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10/16/2008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Achieving optimal scalability and voice quality in open source telephony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5551A-4CBD-40C7-AAE7-3D89005C5DA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10/16/2008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Achieving optimal scalability and voice quality in open source telephony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5551A-4CBD-40C7-AAE7-3D89005C5DA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PPT_Template_body3.jpg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0" y="0"/>
            <a:ext cx="259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 smtClean="0"/>
              <a:t>10/16/2008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00400" y="6324600"/>
            <a:ext cx="518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Achieving optimal scalability and voice quality in open source telephony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200" y="632460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015551A-4CBD-40C7-AAE7-3D89005C5DA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4" r:id="rId2"/>
    <p:sldLayoutId id="2147483666" r:id="rId3"/>
    <p:sldLayoutId id="2147483660" r:id="rId4"/>
    <p:sldLayoutId id="2147483665" r:id="rId5"/>
    <p:sldLayoutId id="2147483653" r:id="rId6"/>
    <p:sldLayoutId id="2147483655" r:id="rId7"/>
    <p:sldLayoutId id="2147483656" r:id="rId8"/>
    <p:sldLayoutId id="2147483659" r:id="rId9"/>
    <p:sldLayoutId id="2147483657" r:id="rId10"/>
    <p:sldLayoutId id="2147483661" r:id="rId11"/>
    <p:sldLayoutId id="2147483662" r:id="rId12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rgbClr val="005DA6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bg1">
            <a:lumMod val="50000"/>
          </a:schemeClr>
        </a:buClr>
        <a:buFont typeface="Arial" pitchFamily="34" charset="0"/>
        <a:buChar char="•"/>
        <a:defRPr sz="2800" kern="1200">
          <a:solidFill>
            <a:schemeClr val="tx1">
              <a:lumMod val="75000"/>
              <a:lumOff val="25000"/>
            </a:schemeClr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bg1">
            <a:lumMod val="50000"/>
          </a:schemeClr>
        </a:buClr>
        <a:buFont typeface="Arial" pitchFamily="34" charset="0"/>
        <a:buChar char="–"/>
        <a:defRPr sz="2800" kern="1200">
          <a:solidFill>
            <a:schemeClr val="tx1">
              <a:lumMod val="75000"/>
              <a:lumOff val="25000"/>
            </a:schemeClr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bg1">
            <a:lumMod val="50000"/>
          </a:schemeClr>
        </a:buClr>
        <a:buFont typeface="Arial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bg1">
            <a:lumMod val="50000"/>
          </a:schemeClr>
        </a:buClr>
        <a:buFont typeface="Arial" pitchFamily="34" charset="0"/>
        <a:buChar char="–"/>
        <a:defRPr sz="2000" kern="1200">
          <a:solidFill>
            <a:schemeClr val="tx1">
              <a:lumMod val="75000"/>
              <a:lumOff val="25000"/>
            </a:schemeClr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bg1">
            <a:lumMod val="50000"/>
          </a:schemeClr>
        </a:buClr>
        <a:buFont typeface="Arial" pitchFamily="34" charset="0"/>
        <a:buChar char="»"/>
        <a:defRPr sz="2000" kern="1200">
          <a:solidFill>
            <a:schemeClr val="tx1">
              <a:lumMod val="75000"/>
              <a:lumOff val="25000"/>
            </a:schemeClr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angoma.com/assets/docs/misc/2009_10_09_How_to_Reduce_Asterisk_System_Loads.pdf" TargetMode="Externa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01775"/>
            <a:ext cx="7772400" cy="1470025"/>
          </a:xfrm>
        </p:spPr>
        <p:txBody>
          <a:bodyPr/>
          <a:lstStyle/>
          <a:p>
            <a:r>
              <a:rPr lang="en-US" dirty="0" smtClean="0"/>
              <a:t>Achieving optimal scalability and voice quality in </a:t>
            </a:r>
            <a:r>
              <a:rPr lang="en-US" dirty="0" smtClean="0"/>
              <a:t>open source telephony</a:t>
            </a:r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0" y="3200400"/>
            <a:ext cx="6400800" cy="1568450"/>
          </a:xfrm>
        </p:spPr>
        <p:txBody>
          <a:bodyPr>
            <a:normAutofit/>
          </a:bodyPr>
          <a:lstStyle/>
          <a:p>
            <a:r>
              <a:rPr lang="en-US" dirty="0" smtClean="0"/>
              <a:t>Konrad Hammel</a:t>
            </a:r>
          </a:p>
          <a:p>
            <a:r>
              <a:rPr lang="en-US" dirty="0" smtClean="0"/>
              <a:t>Software Engineer</a:t>
            </a:r>
          </a:p>
          <a:p>
            <a:r>
              <a:rPr lang="en-US" dirty="0" smtClean="0"/>
              <a:t>Sangoma Technologies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 descr="A200_Render11x7.5@300_04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516880" y="1524000"/>
            <a:ext cx="3017520" cy="2331720"/>
          </a:xfrm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AFT Series - Analog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A200</a:t>
            </a:r>
          </a:p>
          <a:p>
            <a:pPr lvl="1"/>
            <a:r>
              <a:rPr lang="en-US" dirty="0" smtClean="0"/>
              <a:t>L</a:t>
            </a:r>
            <a:r>
              <a:rPr lang="en-US" dirty="0" smtClean="0"/>
              <a:t>ow density </a:t>
            </a:r>
            <a:r>
              <a:rPr lang="en-US" dirty="0" smtClean="0"/>
              <a:t>modular</a:t>
            </a:r>
          </a:p>
          <a:p>
            <a:pPr lvl="1"/>
            <a:r>
              <a:rPr lang="en-US" dirty="0" smtClean="0"/>
              <a:t>2-24 port FXO/FXS</a:t>
            </a:r>
          </a:p>
          <a:p>
            <a:pPr lvl="1"/>
            <a:r>
              <a:rPr lang="en-US" dirty="0" smtClean="0"/>
              <a:t>2u, PCI/</a:t>
            </a:r>
            <a:r>
              <a:rPr lang="en-US" dirty="0" err="1" smtClean="0"/>
              <a:t>PCIe</a:t>
            </a:r>
            <a:r>
              <a:rPr lang="en-US" dirty="0" smtClean="0"/>
              <a:t>(E), half-length</a:t>
            </a:r>
          </a:p>
          <a:p>
            <a:pPr lvl="1"/>
            <a:r>
              <a:rPr lang="en-US" dirty="0" smtClean="0"/>
              <a:t>Optional HWEC (D)</a:t>
            </a:r>
          </a:p>
          <a:p>
            <a:r>
              <a:rPr lang="en-US" dirty="0" smtClean="0"/>
              <a:t>A400</a:t>
            </a:r>
          </a:p>
          <a:p>
            <a:pPr lvl="1"/>
            <a:r>
              <a:rPr lang="en-US" dirty="0" smtClean="0"/>
              <a:t>H</a:t>
            </a:r>
            <a:r>
              <a:rPr lang="en-US" dirty="0" smtClean="0"/>
              <a:t>igh </a:t>
            </a:r>
            <a:r>
              <a:rPr lang="en-US" dirty="0" smtClean="0"/>
              <a:t>density modular</a:t>
            </a:r>
          </a:p>
          <a:p>
            <a:pPr lvl="1"/>
            <a:r>
              <a:rPr lang="en-US" dirty="0" smtClean="0"/>
              <a:t>2-24 port FXO/FXS</a:t>
            </a:r>
          </a:p>
          <a:p>
            <a:pPr lvl="1"/>
            <a:r>
              <a:rPr lang="en-US" dirty="0" smtClean="0"/>
              <a:t>2u, PCI/</a:t>
            </a:r>
            <a:r>
              <a:rPr lang="en-US" dirty="0" err="1" smtClean="0"/>
              <a:t>PCIe</a:t>
            </a:r>
            <a:r>
              <a:rPr lang="en-US" dirty="0" smtClean="0"/>
              <a:t>(E), full length</a:t>
            </a:r>
          </a:p>
          <a:p>
            <a:pPr lvl="1"/>
            <a:r>
              <a:rPr lang="en-US" dirty="0" smtClean="0"/>
              <a:t>Optional HWEC (D)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Achieving optimal scalability and voice quality in open source telephony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5551A-4CBD-40C7-AAE7-3D89005C5DAE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13" name="Picture 12" descr="pci_a400_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10200" y="3505200"/>
            <a:ext cx="3442335" cy="25879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AFT Series – Digital T1/E1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A10X line</a:t>
            </a:r>
          </a:p>
          <a:p>
            <a:pPr lvl="1"/>
            <a:r>
              <a:rPr lang="en-US" dirty="0" smtClean="0"/>
              <a:t>A101, A102, A104, and A108</a:t>
            </a:r>
          </a:p>
          <a:p>
            <a:r>
              <a:rPr lang="en-US" dirty="0" smtClean="0"/>
              <a:t>2-8 T1/E1/J1 ports</a:t>
            </a:r>
          </a:p>
          <a:p>
            <a:r>
              <a:rPr lang="en-US" dirty="0" smtClean="0"/>
              <a:t>Channelized for voice and data</a:t>
            </a:r>
          </a:p>
          <a:p>
            <a:r>
              <a:rPr lang="en-US" dirty="0" smtClean="0"/>
              <a:t> 2u, </a:t>
            </a:r>
            <a:r>
              <a:rPr lang="en-US" dirty="0" smtClean="0"/>
              <a:t>PCI/</a:t>
            </a:r>
            <a:r>
              <a:rPr lang="en-US" dirty="0" err="1" smtClean="0"/>
              <a:t>PCIe</a:t>
            </a:r>
            <a:r>
              <a:rPr lang="en-US" dirty="0" smtClean="0"/>
              <a:t> (</a:t>
            </a:r>
            <a:r>
              <a:rPr lang="en-US" dirty="0" smtClean="0"/>
              <a:t>E) half-length</a:t>
            </a:r>
          </a:p>
          <a:p>
            <a:r>
              <a:rPr lang="en-US" dirty="0" smtClean="0"/>
              <a:t>Optional HWEC (D)</a:t>
            </a:r>
          </a:p>
        </p:txBody>
      </p:sp>
      <p:pic>
        <p:nvPicPr>
          <p:cNvPr id="7" name="Content Placeholder 6" descr="pci_a108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791200" y="1447800"/>
            <a:ext cx="2647950" cy="2057400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Achieving optimal scalability and voice quality in open source telephony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5551A-4CBD-40C7-AAE7-3D89005C5DAE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8" name="Picture 7" descr="pcie_a1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34050" y="3733800"/>
            <a:ext cx="2647950" cy="2057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AFT Series – Digital BRI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A500</a:t>
            </a:r>
          </a:p>
          <a:p>
            <a:r>
              <a:rPr lang="en-US" dirty="0" smtClean="0"/>
              <a:t>2-6 port modular BRI, up to 24 with Remora</a:t>
            </a:r>
          </a:p>
          <a:p>
            <a:r>
              <a:rPr lang="en-US" dirty="0" smtClean="0"/>
              <a:t>2u, PCI/</a:t>
            </a:r>
            <a:r>
              <a:rPr lang="en-US" dirty="0" err="1" smtClean="0"/>
              <a:t>PCIe</a:t>
            </a:r>
            <a:r>
              <a:rPr lang="en-US" dirty="0" smtClean="0"/>
              <a:t> (E), half-length</a:t>
            </a:r>
          </a:p>
          <a:p>
            <a:r>
              <a:rPr lang="en-US" dirty="0" smtClean="0"/>
              <a:t>Optional HWEC (D)</a:t>
            </a:r>
          </a:p>
          <a:p>
            <a:endParaRPr lang="en-US" dirty="0"/>
          </a:p>
        </p:txBody>
      </p:sp>
      <p:pic>
        <p:nvPicPr>
          <p:cNvPr id="7" name="Content Placeholder 6" descr="pci_a500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953000" y="1752600"/>
            <a:ext cx="3516630" cy="3888105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Achieving optimal scalability and voice quality in open source telephony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5551A-4CBD-40C7-AAE7-3D89005C5DAE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B-Series </a:t>
            </a:r>
            <a:r>
              <a:rPr lang="en-US" dirty="0" smtClean="0"/>
              <a:t>– Mix Mode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B700</a:t>
            </a:r>
          </a:p>
          <a:p>
            <a:r>
              <a:rPr lang="en-US" dirty="0" smtClean="0"/>
              <a:t>Modular BRI and analog</a:t>
            </a:r>
          </a:p>
          <a:p>
            <a:r>
              <a:rPr lang="en-US" dirty="0" smtClean="0"/>
              <a:t>2-4 BRI, 2 FXO/FXS</a:t>
            </a:r>
          </a:p>
          <a:p>
            <a:r>
              <a:rPr lang="en-US" dirty="0" smtClean="0"/>
              <a:t>2u, PCI/</a:t>
            </a:r>
            <a:r>
              <a:rPr lang="en-US" dirty="0" err="1" smtClean="0"/>
              <a:t>PCIe</a:t>
            </a:r>
            <a:r>
              <a:rPr lang="en-US" dirty="0" smtClean="0"/>
              <a:t>(E) half-length</a:t>
            </a:r>
          </a:p>
          <a:p>
            <a:r>
              <a:rPr lang="en-US" dirty="0" smtClean="0"/>
              <a:t>Optional HWEC (D)</a:t>
            </a:r>
          </a:p>
          <a:p>
            <a:r>
              <a:rPr lang="en-US" dirty="0" smtClean="0"/>
              <a:t>5 year warranty</a:t>
            </a:r>
            <a:endParaRPr lang="en-US" dirty="0"/>
          </a:p>
        </p:txBody>
      </p:sp>
      <p:pic>
        <p:nvPicPr>
          <p:cNvPr id="11" name="Content Placeholder 10" descr="flex_bri_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286000"/>
            <a:ext cx="4000500" cy="2520315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Achieving optimal scalability and voice quality in open source telephony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5551A-4CBD-40C7-AAE7-3D89005C5DAE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B601-rend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53000" y="3810000"/>
            <a:ext cx="3048000" cy="2286000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B-Series </a:t>
            </a:r>
            <a:r>
              <a:rPr lang="en-US" dirty="0" smtClean="0"/>
              <a:t>– Mix Mode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B600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4 FXO ports, 1 FXS port</a:t>
            </a:r>
          </a:p>
          <a:p>
            <a:r>
              <a:rPr lang="en-US" sz="2000" dirty="0" smtClean="0"/>
              <a:t>2u, </a:t>
            </a:r>
            <a:r>
              <a:rPr lang="en-US" sz="2000" dirty="0" smtClean="0"/>
              <a:t>PCI/</a:t>
            </a:r>
            <a:r>
              <a:rPr lang="en-US" sz="2000" dirty="0" err="1" smtClean="0"/>
              <a:t>PCIe</a:t>
            </a:r>
            <a:r>
              <a:rPr lang="en-US" sz="2000" dirty="0" smtClean="0"/>
              <a:t>, </a:t>
            </a:r>
            <a:r>
              <a:rPr lang="en-US" sz="2000" dirty="0" smtClean="0"/>
              <a:t>half-length</a:t>
            </a:r>
          </a:p>
          <a:p>
            <a:r>
              <a:rPr lang="en-US" sz="2000" dirty="0" smtClean="0"/>
              <a:t>Optional HWEC (D)</a:t>
            </a:r>
          </a:p>
          <a:p>
            <a:r>
              <a:rPr lang="en-US" sz="2000" dirty="0" smtClean="0"/>
              <a:t>5 year warranty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B601D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4 FXO, 1 FXS, 1 T1/E1/J1</a:t>
            </a:r>
          </a:p>
          <a:p>
            <a:r>
              <a:rPr lang="en-US" sz="2000" dirty="0" smtClean="0"/>
              <a:t>2u </a:t>
            </a:r>
            <a:r>
              <a:rPr lang="en-US" sz="2000" dirty="0" smtClean="0"/>
              <a:t>PCI/</a:t>
            </a:r>
            <a:r>
              <a:rPr lang="en-US" sz="2000" dirty="0" err="1" smtClean="0"/>
              <a:t>PCIe</a:t>
            </a:r>
            <a:r>
              <a:rPr lang="en-US" sz="2000" dirty="0" smtClean="0"/>
              <a:t> </a:t>
            </a:r>
            <a:r>
              <a:rPr lang="en-US" sz="2000" dirty="0" smtClean="0"/>
              <a:t>, </a:t>
            </a:r>
            <a:r>
              <a:rPr lang="en-US" sz="2000" dirty="0" smtClean="0"/>
              <a:t>half-length</a:t>
            </a:r>
          </a:p>
          <a:p>
            <a:r>
              <a:rPr lang="en-US" sz="2000" dirty="0" smtClean="0"/>
              <a:t>Comes with HWEC</a:t>
            </a:r>
          </a:p>
          <a:p>
            <a:r>
              <a:rPr lang="en-US" sz="2000" dirty="0" smtClean="0"/>
              <a:t>5 year warranty</a:t>
            </a:r>
            <a:endParaRPr lang="en-US" sz="2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Achieving optimal scalability and voice quality in open source telephony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5551A-4CBD-40C7-AAE7-3D89005C5DAE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12" name="Picture 11" descr="pci_b6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7690" y="4038600"/>
            <a:ext cx="3166110" cy="20345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USB_FXO_Shot_Labe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0600" y="3942310"/>
            <a:ext cx="2371622" cy="20012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Hardware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U100 (USBFXO)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2 port FXO interface via USB</a:t>
            </a:r>
          </a:p>
          <a:p>
            <a:r>
              <a:rPr lang="en-US" dirty="0" smtClean="0"/>
              <a:t>Comes with HWEC</a:t>
            </a:r>
          </a:p>
          <a:p>
            <a:r>
              <a:rPr lang="en-US" dirty="0" smtClean="0"/>
              <a:t>5 year warranty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UT-50/UT-51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Asterisk timing device</a:t>
            </a:r>
          </a:p>
          <a:p>
            <a:r>
              <a:rPr lang="en-US" dirty="0" smtClean="0"/>
              <a:t>USB (UT-50) and internal pin header (UT-51) interface</a:t>
            </a:r>
          </a:p>
          <a:p>
            <a:r>
              <a:rPr lang="en-US" dirty="0" smtClean="0"/>
              <a:t>5 year warranty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Achieving optimal scalability and voice quality in open source telephony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5551A-4CBD-40C7-AAE7-3D89005C5DAE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10" name="Picture 9" descr="thumb_voice_time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19750" y="4419600"/>
            <a:ext cx="2000250" cy="1600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 to Asterisk Architecture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Achieving optimal scalability and voice quality in open source telephony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5551A-4CBD-40C7-AAE7-3D89005C5DAE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Asterisk Architecture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Asterisk Core</a:t>
            </a:r>
          </a:p>
          <a:p>
            <a:r>
              <a:rPr lang="en-US" dirty="0" smtClean="0"/>
              <a:t>Channel Drivers like </a:t>
            </a:r>
            <a:r>
              <a:rPr lang="en-US" dirty="0" err="1" smtClean="0"/>
              <a:t>Chan_SIP</a:t>
            </a:r>
            <a:r>
              <a:rPr lang="en-US" dirty="0" smtClean="0"/>
              <a:t> and Chan_Dahdi</a:t>
            </a:r>
          </a:p>
          <a:p>
            <a:r>
              <a:rPr lang="en-US" dirty="0" smtClean="0"/>
              <a:t>Action Plan (dial plan)</a:t>
            </a:r>
          </a:p>
          <a:p>
            <a:r>
              <a:rPr lang="en-US" dirty="0" smtClean="0"/>
              <a:t>Dahdi API</a:t>
            </a:r>
          </a:p>
          <a:p>
            <a:r>
              <a:rPr lang="en-US" dirty="0" smtClean="0"/>
              <a:t>Hardware Drivers</a:t>
            </a:r>
          </a:p>
          <a:p>
            <a:r>
              <a:rPr lang="en-US" dirty="0" smtClean="0"/>
              <a:t>Hardware</a:t>
            </a:r>
          </a:p>
          <a:p>
            <a:r>
              <a:rPr lang="en-US" dirty="0" smtClean="0"/>
              <a:t>User Space</a:t>
            </a:r>
          </a:p>
          <a:p>
            <a:r>
              <a:rPr lang="en-US" dirty="0" smtClean="0"/>
              <a:t>Kernel Space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Achieving optimal scalability and voice quality in open source telephony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5551A-4CBD-40C7-AAE7-3D89005C5DAE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4953000" y="5562600"/>
            <a:ext cx="3505200" cy="457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Hardware (A10X, A200, B601, etc)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953000" y="5029200"/>
            <a:ext cx="3505200" cy="457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Wanpipe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953000" y="3581400"/>
            <a:ext cx="3505200" cy="1371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Dahdi API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953000" y="3048000"/>
            <a:ext cx="2286000" cy="457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Chan_Dahdi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953000" y="2133600"/>
            <a:ext cx="3505200" cy="838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Asterisk Core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410200" y="1600200"/>
            <a:ext cx="2628900" cy="457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Dial plan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239000" y="3581400"/>
            <a:ext cx="1219200" cy="457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analog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953000" y="4495800"/>
            <a:ext cx="1051560" cy="457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HDLC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7239000" y="3048000"/>
            <a:ext cx="1219200" cy="457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>
                <a:solidFill>
                  <a:schemeClr val="tx1"/>
                </a:solidFill>
              </a:rPr>
              <a:t>libPRI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4953000" y="4038600"/>
            <a:ext cx="1051560" cy="457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SWEC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4953000" y="3581400"/>
            <a:ext cx="1051560" cy="457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DTMF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37" name="Up-Down Arrow 36"/>
          <p:cNvSpPr/>
          <p:nvPr/>
        </p:nvSpPr>
        <p:spPr>
          <a:xfrm>
            <a:off x="8610600" y="3581400"/>
            <a:ext cx="381000" cy="1905000"/>
          </a:xfrm>
          <a:prstGeom prst="upDown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Up-Down Arrow 37"/>
          <p:cNvSpPr/>
          <p:nvPr/>
        </p:nvSpPr>
        <p:spPr>
          <a:xfrm>
            <a:off x="8610600" y="1600200"/>
            <a:ext cx="381000" cy="1981200"/>
          </a:xfrm>
          <a:prstGeom prst="upDown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8" grpId="0" animBg="1"/>
      <p:bldP spid="29" grpId="0" animBg="1"/>
      <p:bldP spid="30" grpId="0" animBg="1"/>
      <p:bldP spid="35" grpId="0" animBg="1"/>
      <p:bldP spid="36" grpId="0" animBg="1"/>
      <p:bldP spid="37" grpId="0" animBg="1"/>
      <p:bldP spid="3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Bottlenecks and scalability issues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Achieving optimal scalability and voice quality in open source telephony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5551A-4CBD-40C7-AAE7-3D89005C5DAE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HDLC encoding</a:t>
            </a:r>
          </a:p>
          <a:p>
            <a:pPr lvl="1"/>
            <a:r>
              <a:rPr lang="en-US" dirty="0" smtClean="0"/>
              <a:t>Easy but still takes processing power</a:t>
            </a:r>
          </a:p>
          <a:p>
            <a:pPr lvl="1"/>
            <a:r>
              <a:rPr lang="en-US" dirty="0" smtClean="0"/>
              <a:t>Very simple to do in FPGA based hardware</a:t>
            </a:r>
          </a:p>
          <a:p>
            <a:r>
              <a:rPr lang="en-US" dirty="0" smtClean="0"/>
              <a:t>Echo Cancelling</a:t>
            </a:r>
          </a:p>
          <a:p>
            <a:pPr lvl="1"/>
            <a:r>
              <a:rPr lang="en-US" dirty="0" smtClean="0"/>
              <a:t>Extremely CPU intensive…complicated math</a:t>
            </a:r>
          </a:p>
          <a:p>
            <a:pPr lvl="1"/>
            <a:r>
              <a:rPr lang="en-US" dirty="0" smtClean="0"/>
              <a:t>Audio glitches when not perfect</a:t>
            </a:r>
          </a:p>
          <a:p>
            <a:pPr lvl="1"/>
            <a:r>
              <a:rPr lang="en-US" dirty="0" smtClean="0"/>
              <a:t>DSP designed to do math</a:t>
            </a:r>
          </a:p>
          <a:p>
            <a:r>
              <a:rPr lang="en-US" dirty="0" smtClean="0"/>
              <a:t>DTMF Detection</a:t>
            </a:r>
          </a:p>
          <a:p>
            <a:pPr lvl="1"/>
            <a:r>
              <a:rPr lang="en-US" dirty="0" smtClean="0"/>
              <a:t>Like EC can be CPU intensive because it is math based</a:t>
            </a:r>
          </a:p>
          <a:p>
            <a:pPr lvl="1"/>
            <a:r>
              <a:rPr lang="en-US" dirty="0" smtClean="0"/>
              <a:t>Hardware EC DSP can easily take care of this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 Everything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015551A-4CBD-40C7-AAE7-3D89005C5DAE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Achieving optimal scalability and voice quality in open source telephony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22313" y="2752725"/>
            <a:ext cx="7772400" cy="1362075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What is the Secret to scalability and quality?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Achieving optimal scalability and voice quality in open source telephony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5551A-4CBD-40C7-AAE7-3D89005C5DAE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Chunk Size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50292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Dahdi takes 1ms = 8 bytes</a:t>
            </a:r>
          </a:p>
          <a:p>
            <a:pPr lvl="1"/>
            <a:r>
              <a:rPr lang="en-US" dirty="0" smtClean="0"/>
              <a:t>1000 interrupts per second!</a:t>
            </a:r>
          </a:p>
          <a:p>
            <a:pPr lvl="1"/>
            <a:r>
              <a:rPr lang="en-US" dirty="0" smtClean="0"/>
              <a:t>WHY???</a:t>
            </a:r>
          </a:p>
          <a:p>
            <a:pPr lvl="2"/>
            <a:r>
              <a:rPr lang="en-US" dirty="0" smtClean="0"/>
              <a:t>Analog signaling</a:t>
            </a:r>
          </a:p>
          <a:p>
            <a:pPr lvl="2"/>
            <a:r>
              <a:rPr lang="en-US" dirty="0" smtClean="0"/>
              <a:t>Software EC</a:t>
            </a:r>
          </a:p>
          <a:p>
            <a:pPr lvl="2"/>
            <a:r>
              <a:rPr lang="en-US" dirty="0" smtClean="0"/>
              <a:t>Software DSP</a:t>
            </a:r>
          </a:p>
          <a:p>
            <a:r>
              <a:rPr lang="en-US" dirty="0" smtClean="0"/>
              <a:t>SOLUTION: </a:t>
            </a:r>
            <a:r>
              <a:rPr lang="en-US" dirty="0" smtClean="0"/>
              <a:t>Increase </a:t>
            </a:r>
            <a:r>
              <a:rPr lang="en-US" dirty="0" smtClean="0"/>
              <a:t>to 20ms chunks optimal for system performance (up to 70% less CPU load)</a:t>
            </a:r>
          </a:p>
          <a:p>
            <a:pPr lvl="1"/>
            <a:r>
              <a:rPr lang="en-US" dirty="0" smtClean="0">
                <a:hlinkClick r:id="rId2"/>
              </a:rPr>
              <a:t>How to Reduce Asterisk System load by 70%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Achieving optimal scalability and voice quality in open source telephony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5551A-4CBD-40C7-AAE7-3D89005C5DAE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791200" y="3962400"/>
            <a:ext cx="2971800" cy="1066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Hardware/Wanpipe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A101 – 1 E1/PRI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791200" y="1752600"/>
            <a:ext cx="2971800" cy="1066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Dahdi API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029200" y="3048000"/>
            <a:ext cx="914400" cy="6400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8 bytes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1ms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019800" y="3048000"/>
            <a:ext cx="914400" cy="6400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8 bytes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1ms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001000" y="3048000"/>
            <a:ext cx="914400" cy="6400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8 bytes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1ms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010400" y="3048000"/>
            <a:ext cx="914400" cy="640080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…..….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PROBLEM: Channel Based API</a:t>
            </a:r>
          </a:p>
          <a:p>
            <a:pPr lvl="1"/>
            <a:r>
              <a:rPr lang="en-US" dirty="0" smtClean="0"/>
              <a:t>Each voice channel gets a kernel device</a:t>
            </a:r>
          </a:p>
          <a:p>
            <a:pPr lvl="1"/>
            <a:r>
              <a:rPr lang="en-US" dirty="0" smtClean="0"/>
              <a:t>Easy for user space…</a:t>
            </a:r>
          </a:p>
          <a:p>
            <a:pPr lvl="1"/>
            <a:r>
              <a:rPr lang="en-US" dirty="0" smtClean="0"/>
              <a:t>16 E1 ports = 496 devices </a:t>
            </a:r>
          </a:p>
          <a:p>
            <a:pPr lvl="1"/>
            <a:r>
              <a:rPr lang="en-US" dirty="0" smtClean="0"/>
              <a:t>HUGE amount of context switches</a:t>
            </a:r>
          </a:p>
          <a:p>
            <a:r>
              <a:rPr lang="en-US" dirty="0" smtClean="0"/>
              <a:t>SOLUTIONS: Span Based API</a:t>
            </a:r>
          </a:p>
          <a:p>
            <a:pPr lvl="1"/>
            <a:r>
              <a:rPr lang="en-US" dirty="0" smtClean="0"/>
              <a:t>Each span gets a device</a:t>
            </a:r>
          </a:p>
          <a:p>
            <a:pPr lvl="1"/>
            <a:r>
              <a:rPr lang="en-US" dirty="0" smtClean="0"/>
              <a:t>A little more work in user space</a:t>
            </a:r>
          </a:p>
          <a:p>
            <a:pPr lvl="1"/>
            <a:r>
              <a:rPr lang="en-US" dirty="0" smtClean="0"/>
              <a:t>Much less work done in time dependent kernel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Channel Based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015551A-4CBD-40C7-AAE7-3D89005C5DAE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Achieving optimal scalability and voice quality in open source telephony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PROBLEM: Dahdi, Chan_Dahdi, and Asterisk are linked directly</a:t>
            </a:r>
          </a:p>
          <a:p>
            <a:pPr lvl="1"/>
            <a:r>
              <a:rPr lang="en-US" dirty="0" smtClean="0"/>
              <a:t>If one fails, the whole system fails</a:t>
            </a:r>
          </a:p>
          <a:p>
            <a:pPr lvl="1"/>
            <a:r>
              <a:rPr lang="en-US" dirty="0" smtClean="0"/>
              <a:t>All load concentrate on one system</a:t>
            </a:r>
          </a:p>
          <a:p>
            <a:r>
              <a:rPr lang="en-US" dirty="0" smtClean="0"/>
              <a:t>SOLUTION: </a:t>
            </a:r>
            <a:r>
              <a:rPr lang="en-US" dirty="0" smtClean="0"/>
              <a:t> </a:t>
            </a:r>
            <a:r>
              <a:rPr lang="en-US" dirty="0" smtClean="0"/>
              <a:t>Woomera or SIP</a:t>
            </a:r>
            <a:endParaRPr lang="en-US" dirty="0" smtClean="0"/>
          </a:p>
          <a:p>
            <a:pPr lvl="1"/>
            <a:r>
              <a:rPr lang="en-US" dirty="0" smtClean="0"/>
              <a:t>Socket based connection to Asterisk</a:t>
            </a:r>
          </a:p>
          <a:p>
            <a:pPr lvl="2"/>
            <a:r>
              <a:rPr lang="en-US" dirty="0" smtClean="0"/>
              <a:t>A crash on one side does not kill the other side</a:t>
            </a:r>
          </a:p>
          <a:p>
            <a:pPr lvl="1"/>
            <a:r>
              <a:rPr lang="en-US" dirty="0" smtClean="0"/>
              <a:t>Client-Server Architecture</a:t>
            </a:r>
          </a:p>
          <a:p>
            <a:pPr lvl="2"/>
            <a:r>
              <a:rPr lang="en-US" dirty="0" smtClean="0"/>
              <a:t>Allows for 1-to-Many connections (load </a:t>
            </a:r>
            <a:r>
              <a:rPr lang="en-US" dirty="0" smtClean="0"/>
              <a:t>balancing)</a:t>
            </a:r>
          </a:p>
          <a:p>
            <a:pPr lvl="2"/>
            <a:r>
              <a:rPr lang="en-US" dirty="0" smtClean="0"/>
              <a:t>Asterisk registers into PSTN interface</a:t>
            </a:r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Monolithic Design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015551A-4CBD-40C7-AAE7-3D89005C5DAE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Achieving optimal scalability and voice quality in open source telephony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FreeTDM </a:t>
            </a:r>
            <a:r>
              <a:rPr lang="en-US" dirty="0" smtClean="0"/>
              <a:t>+ SMG + Woomera/SIP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Achieving optimal scalability and voice quality in open source telephony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5551A-4CBD-40C7-AAE7-3D89005C5DAE}" type="slidenum">
              <a:rPr lang="en-US" smtClean="0"/>
              <a:pPr/>
              <a:t>23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FreeTDM + </a:t>
            </a:r>
            <a:r>
              <a:rPr lang="en-US" dirty="0" smtClean="0"/>
              <a:t>SMG + SIP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High Quality Sangoma Hardware</a:t>
            </a:r>
          </a:p>
          <a:p>
            <a:r>
              <a:rPr lang="en-US" dirty="0" smtClean="0"/>
              <a:t>Wanpipe Kernel drivers</a:t>
            </a:r>
          </a:p>
          <a:p>
            <a:r>
              <a:rPr lang="en-US" dirty="0" smtClean="0"/>
              <a:t>TDM </a:t>
            </a:r>
            <a:r>
              <a:rPr lang="en-US" dirty="0" smtClean="0"/>
              <a:t>API</a:t>
            </a:r>
            <a:endParaRPr lang="en-US" dirty="0" smtClean="0"/>
          </a:p>
          <a:p>
            <a:r>
              <a:rPr lang="en-US" dirty="0" smtClean="0"/>
              <a:t>FreeTDM + Sig stacks</a:t>
            </a:r>
          </a:p>
          <a:p>
            <a:r>
              <a:rPr lang="en-US" dirty="0" smtClean="0"/>
              <a:t>SMG</a:t>
            </a:r>
            <a:endParaRPr lang="en-US" dirty="0" smtClean="0"/>
          </a:p>
          <a:p>
            <a:r>
              <a:rPr lang="en-US" dirty="0" err="1" smtClean="0"/>
              <a:t>Chan_SI</a:t>
            </a:r>
            <a:r>
              <a:rPr lang="en-US" dirty="0" err="1" smtClean="0"/>
              <a:t>P</a:t>
            </a:r>
            <a:r>
              <a:rPr lang="en-US" dirty="0" smtClean="0"/>
              <a:t> or </a:t>
            </a:r>
            <a:r>
              <a:rPr lang="en-US" dirty="0" err="1" smtClean="0"/>
              <a:t>Chan_Woomera</a:t>
            </a:r>
            <a:endParaRPr lang="en-US" dirty="0" smtClean="0"/>
          </a:p>
          <a:p>
            <a:r>
              <a:rPr lang="en-US" dirty="0" smtClean="0"/>
              <a:t>Asterisk Cores</a:t>
            </a:r>
          </a:p>
          <a:p>
            <a:r>
              <a:rPr lang="en-US" dirty="0" smtClean="0"/>
              <a:t>User </a:t>
            </a:r>
            <a:r>
              <a:rPr lang="en-US" dirty="0" smtClean="0"/>
              <a:t>vs. </a:t>
            </a:r>
            <a:r>
              <a:rPr lang="en-US" dirty="0" smtClean="0"/>
              <a:t>Kernel Space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Achieving optimal scalability and voice quality in open source telephony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5551A-4CBD-40C7-AAE7-3D89005C5DAE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953000" y="5562600"/>
            <a:ext cx="3505200" cy="457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Sangoma Hardware</a:t>
            </a:r>
          </a:p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HW-HDLC, HWEC, HW-DTMF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953000" y="5029200"/>
            <a:ext cx="3505200" cy="457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Wanpipe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953000" y="4495800"/>
            <a:ext cx="3505200" cy="457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TDM API (20ms chunks)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953000" y="3505200"/>
            <a:ext cx="2514600" cy="91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FreeTDM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953000" y="2971800"/>
            <a:ext cx="3505200" cy="457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SMG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572000" y="1600200"/>
            <a:ext cx="1752600" cy="457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Asterisk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572000" y="2057400"/>
            <a:ext cx="1752600" cy="381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Chan </a:t>
            </a:r>
            <a:r>
              <a:rPr lang="en-US" sz="1600" dirty="0" smtClean="0">
                <a:solidFill>
                  <a:schemeClr val="tx1"/>
                </a:solidFill>
              </a:rPr>
              <a:t>_</a:t>
            </a:r>
            <a:r>
              <a:rPr lang="en-US" sz="1600" dirty="0" smtClean="0">
                <a:solidFill>
                  <a:schemeClr val="tx1"/>
                </a:solidFill>
              </a:rPr>
              <a:t>SIP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705600" y="1600200"/>
            <a:ext cx="1752600" cy="457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Asterisk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705600" y="2057400"/>
            <a:ext cx="1752600" cy="381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Chan </a:t>
            </a:r>
            <a:r>
              <a:rPr lang="en-US" sz="1600" dirty="0" smtClean="0">
                <a:solidFill>
                  <a:schemeClr val="tx1"/>
                </a:solidFill>
              </a:rPr>
              <a:t>_Woomera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467600" y="3505200"/>
            <a:ext cx="990600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PRI/BRI</a:t>
            </a:r>
          </a:p>
        </p:txBody>
      </p:sp>
      <p:sp>
        <p:nvSpPr>
          <p:cNvPr id="21" name="Rectangle 20"/>
          <p:cNvSpPr/>
          <p:nvPr/>
        </p:nvSpPr>
        <p:spPr>
          <a:xfrm>
            <a:off x="7467600" y="3810000"/>
            <a:ext cx="990600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SS7</a:t>
            </a:r>
          </a:p>
        </p:txBody>
      </p:sp>
      <p:sp>
        <p:nvSpPr>
          <p:cNvPr id="22" name="Rectangle 21"/>
          <p:cNvSpPr/>
          <p:nvPr/>
        </p:nvSpPr>
        <p:spPr>
          <a:xfrm>
            <a:off x="7467600" y="4114800"/>
            <a:ext cx="990600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analog</a:t>
            </a:r>
          </a:p>
        </p:txBody>
      </p:sp>
      <p:cxnSp>
        <p:nvCxnSpPr>
          <p:cNvPr id="24" name="Straight Arrow Connector 23"/>
          <p:cNvCxnSpPr>
            <a:stCxn id="14" idx="0"/>
            <a:endCxn id="17" idx="2"/>
          </p:cNvCxnSpPr>
          <p:nvPr/>
        </p:nvCxnSpPr>
        <p:spPr>
          <a:xfrm rot="16200000" flipV="1">
            <a:off x="5810250" y="2076450"/>
            <a:ext cx="533400" cy="12573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4" idx="0"/>
            <a:endCxn id="19" idx="2"/>
          </p:cNvCxnSpPr>
          <p:nvPr/>
        </p:nvCxnSpPr>
        <p:spPr>
          <a:xfrm rot="5400000" flipH="1" flipV="1">
            <a:off x="6877050" y="2266950"/>
            <a:ext cx="533400" cy="8763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Up-Down Arrow 26"/>
          <p:cNvSpPr/>
          <p:nvPr/>
        </p:nvSpPr>
        <p:spPr>
          <a:xfrm>
            <a:off x="8610600" y="4495800"/>
            <a:ext cx="381000" cy="99060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Up-Down Arrow 27"/>
          <p:cNvSpPr/>
          <p:nvPr/>
        </p:nvSpPr>
        <p:spPr>
          <a:xfrm>
            <a:off x="8610600" y="1600200"/>
            <a:ext cx="381000" cy="2819400"/>
          </a:xfrm>
          <a:prstGeom prst="upDown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7" grpId="0" animBg="1"/>
      <p:bldP spid="2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Kernel Space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Sangoma Hardware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Telco grade quality</a:t>
            </a:r>
          </a:p>
          <a:p>
            <a:r>
              <a:rPr lang="en-US" dirty="0" smtClean="0"/>
              <a:t>Hardware HDLC framing</a:t>
            </a:r>
          </a:p>
          <a:p>
            <a:r>
              <a:rPr lang="en-US" dirty="0" smtClean="0"/>
              <a:t>Hardware Echo Canceling</a:t>
            </a:r>
          </a:p>
          <a:p>
            <a:r>
              <a:rPr lang="en-US" dirty="0" smtClean="0"/>
              <a:t>Hardware DTMF Detection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TDM API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Small, Open Source, kernel based API</a:t>
            </a:r>
          </a:p>
          <a:p>
            <a:r>
              <a:rPr lang="en-US" dirty="0" smtClean="0"/>
              <a:t>Runs at 20ms chunks</a:t>
            </a:r>
          </a:p>
          <a:p>
            <a:r>
              <a:rPr lang="en-US" dirty="0" smtClean="0"/>
              <a:t>Can run in channel mode or span mode</a:t>
            </a:r>
          </a:p>
          <a:p>
            <a:r>
              <a:rPr lang="en-US" dirty="0" smtClean="0"/>
              <a:t>No processing of any kind…just passes data</a:t>
            </a:r>
          </a:p>
          <a:p>
            <a:r>
              <a:rPr lang="en-US" dirty="0" smtClean="0"/>
              <a:t>OS independent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Achieving optimal scalability and voice quality in open source telephony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5551A-4CBD-40C7-AAE7-3D89005C5DAE}" type="slidenum">
              <a:rPr lang="en-US" smtClean="0"/>
              <a:pPr/>
              <a:t>25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Open Source, User space, C based </a:t>
            </a:r>
            <a:r>
              <a:rPr lang="en-US" dirty="0" smtClean="0"/>
              <a:t>TDM/PSTN</a:t>
            </a:r>
            <a:r>
              <a:rPr lang="en-US" dirty="0" smtClean="0"/>
              <a:t> API</a:t>
            </a:r>
          </a:p>
          <a:p>
            <a:r>
              <a:rPr lang="en-US" dirty="0" smtClean="0"/>
              <a:t>Span based or Channel based</a:t>
            </a:r>
            <a:endParaRPr lang="en-US" dirty="0" smtClean="0"/>
          </a:p>
          <a:p>
            <a:r>
              <a:rPr lang="en-US" dirty="0" smtClean="0"/>
              <a:t>Unified..handles voice and signaling</a:t>
            </a:r>
          </a:p>
          <a:p>
            <a:pPr lvl="1"/>
            <a:r>
              <a:rPr lang="en-US" dirty="0" smtClean="0"/>
              <a:t>PRI, BRI, SS7, analog</a:t>
            </a:r>
          </a:p>
          <a:p>
            <a:pPr lvl="1"/>
            <a:r>
              <a:rPr lang="en-US" dirty="0" smtClean="0"/>
              <a:t>DTMF detection and generation</a:t>
            </a:r>
          </a:p>
          <a:p>
            <a:pPr lvl="1"/>
            <a:r>
              <a:rPr lang="en-US" dirty="0" smtClean="0"/>
              <a:t>Caller-id detection and generation</a:t>
            </a:r>
          </a:p>
          <a:p>
            <a:r>
              <a:rPr lang="en-US" dirty="0" smtClean="0"/>
              <a:t>Complete hardware abstraction allows any hardware to run</a:t>
            </a:r>
          </a:p>
          <a:p>
            <a:r>
              <a:rPr lang="en-US" dirty="0" smtClean="0"/>
              <a:t>“plug and play” stacks (open source and proprietary)</a:t>
            </a:r>
          </a:p>
          <a:p>
            <a:r>
              <a:rPr lang="en-US" dirty="0" smtClean="0"/>
              <a:t>Operating system independent: Linux and Windows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FreeTDM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015551A-4CBD-40C7-AAE7-3D89005C5DAE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Achieving optimal scalability and voice quality in open source telephony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Sangoma Media Gateway </a:t>
            </a:r>
          </a:p>
          <a:p>
            <a:r>
              <a:rPr lang="en-US" dirty="0" smtClean="0"/>
              <a:t>Open </a:t>
            </a:r>
            <a:r>
              <a:rPr lang="en-US" dirty="0" smtClean="0"/>
              <a:t>Source (always has been, always will be)</a:t>
            </a:r>
            <a:endParaRPr lang="en-US" dirty="0" smtClean="0"/>
          </a:p>
          <a:p>
            <a:r>
              <a:rPr lang="en-US" dirty="0" smtClean="0"/>
              <a:t>Connects to </a:t>
            </a:r>
            <a:r>
              <a:rPr lang="en-US" dirty="0" smtClean="0"/>
              <a:t>FreeTDM and uses the FS core to access SIP or Woomera , transcoding (HW or SW), logging (unified hardware, TDM, stack logging), and a web front end interface</a:t>
            </a:r>
            <a:endParaRPr lang="en-US" dirty="0" smtClean="0"/>
          </a:p>
          <a:p>
            <a:r>
              <a:rPr lang="en-US" dirty="0" smtClean="0"/>
              <a:t>Asterisk Channel bridging, SMG-to-SMG </a:t>
            </a:r>
            <a:r>
              <a:rPr lang="en-US" dirty="0" smtClean="0"/>
              <a:t>bridging</a:t>
            </a:r>
          </a:p>
          <a:p>
            <a:r>
              <a:rPr lang="en-US" dirty="0" smtClean="0"/>
              <a:t>OS independent: Linux and Windows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015551A-4CBD-40C7-AAE7-3D89005C5DAE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smtClean="0"/>
              <a:t>Achieving optimal scalability and voice quality in open source telephony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Voice quality in Asterisk can be improved by:</a:t>
            </a:r>
          </a:p>
          <a:p>
            <a:pPr lvl="1"/>
            <a:r>
              <a:rPr lang="en-US" dirty="0" smtClean="0"/>
              <a:t>Using telco grade hardware</a:t>
            </a:r>
          </a:p>
          <a:p>
            <a:pPr lvl="1"/>
            <a:r>
              <a:rPr lang="en-US" dirty="0" smtClean="0"/>
              <a:t>Using telco grade HWEC</a:t>
            </a:r>
          </a:p>
          <a:p>
            <a:pPr lvl="1"/>
            <a:r>
              <a:rPr lang="en-US" dirty="0" smtClean="0"/>
              <a:t>Optimizing for system load</a:t>
            </a:r>
          </a:p>
          <a:p>
            <a:r>
              <a:rPr lang="en-US" dirty="0" smtClean="0"/>
              <a:t>Asterisk scalability is achieved by:</a:t>
            </a:r>
          </a:p>
          <a:p>
            <a:pPr lvl="1"/>
            <a:r>
              <a:rPr lang="en-US" dirty="0" smtClean="0"/>
              <a:t>Moving processor intensive tasks to hardware</a:t>
            </a:r>
          </a:p>
          <a:p>
            <a:pPr lvl="1"/>
            <a:r>
              <a:rPr lang="en-US" dirty="0" smtClean="0"/>
              <a:t>Reducing system load by increasing data chunk size</a:t>
            </a:r>
          </a:p>
          <a:p>
            <a:pPr lvl="1"/>
            <a:r>
              <a:rPr lang="en-US" dirty="0" smtClean="0"/>
              <a:t>Using a distributed architecture 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Achieving optimal scalability and voice quality in open source telephony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5551A-4CBD-40C7-AAE7-3D89005C5DAE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4953000" y="5562600"/>
            <a:ext cx="3505200" cy="457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Sangoma Hardware</a:t>
            </a:r>
          </a:p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HW-HDLC, HWEC, HW-DTMF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953000" y="5029200"/>
            <a:ext cx="3505200" cy="457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Wanpipe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953000" y="4495800"/>
            <a:ext cx="3505200" cy="457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TDM API (20ms chunks)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4953000" y="3505200"/>
            <a:ext cx="2514600" cy="91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FreeTDM</a:t>
            </a:r>
          </a:p>
        </p:txBody>
      </p:sp>
      <p:sp>
        <p:nvSpPr>
          <p:cNvPr id="24" name="Rectangle 23"/>
          <p:cNvSpPr/>
          <p:nvPr/>
        </p:nvSpPr>
        <p:spPr>
          <a:xfrm>
            <a:off x="4953000" y="2971800"/>
            <a:ext cx="3505200" cy="457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SMG </a:t>
            </a:r>
          </a:p>
        </p:txBody>
      </p:sp>
      <p:sp>
        <p:nvSpPr>
          <p:cNvPr id="25" name="Rectangle 24"/>
          <p:cNvSpPr/>
          <p:nvPr/>
        </p:nvSpPr>
        <p:spPr>
          <a:xfrm>
            <a:off x="4800600" y="1600200"/>
            <a:ext cx="1752600" cy="457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Asterisk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800600" y="2057400"/>
            <a:ext cx="1752600" cy="381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Chan </a:t>
            </a:r>
            <a:r>
              <a:rPr lang="en-US" sz="1600" dirty="0" smtClean="0">
                <a:solidFill>
                  <a:schemeClr val="tx1"/>
                </a:solidFill>
              </a:rPr>
              <a:t>_</a:t>
            </a:r>
            <a:r>
              <a:rPr lang="en-US" sz="1600" dirty="0" smtClean="0">
                <a:solidFill>
                  <a:schemeClr val="tx1"/>
                </a:solidFill>
              </a:rPr>
              <a:t>SIP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010400" y="1600200"/>
            <a:ext cx="1752600" cy="457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Asterisk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010400" y="2057400"/>
            <a:ext cx="1752600" cy="381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Chan _Woomera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7467600" y="3505200"/>
            <a:ext cx="990600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PRI/BRI</a:t>
            </a:r>
          </a:p>
        </p:txBody>
      </p:sp>
      <p:sp>
        <p:nvSpPr>
          <p:cNvPr id="30" name="Rectangle 29"/>
          <p:cNvSpPr/>
          <p:nvPr/>
        </p:nvSpPr>
        <p:spPr>
          <a:xfrm>
            <a:off x="7467600" y="3810000"/>
            <a:ext cx="990600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SS7</a:t>
            </a:r>
          </a:p>
        </p:txBody>
      </p:sp>
      <p:sp>
        <p:nvSpPr>
          <p:cNvPr id="31" name="Rectangle 30"/>
          <p:cNvSpPr/>
          <p:nvPr/>
        </p:nvSpPr>
        <p:spPr>
          <a:xfrm>
            <a:off x="7467600" y="4114800"/>
            <a:ext cx="990600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analog</a:t>
            </a:r>
          </a:p>
        </p:txBody>
      </p:sp>
      <p:cxnSp>
        <p:nvCxnSpPr>
          <p:cNvPr id="32" name="Straight Arrow Connector 31"/>
          <p:cNvCxnSpPr>
            <a:stCxn id="24" idx="0"/>
            <a:endCxn id="26" idx="2"/>
          </p:cNvCxnSpPr>
          <p:nvPr/>
        </p:nvCxnSpPr>
        <p:spPr>
          <a:xfrm rot="16200000" flipV="1">
            <a:off x="5924550" y="2190750"/>
            <a:ext cx="533400" cy="10287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24" idx="0"/>
            <a:endCxn id="28" idx="2"/>
          </p:cNvCxnSpPr>
          <p:nvPr/>
        </p:nvCxnSpPr>
        <p:spPr>
          <a:xfrm rot="5400000" flipH="1" flipV="1">
            <a:off x="7029450" y="2114550"/>
            <a:ext cx="533400" cy="11811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Achieving optimal scalability and voice quality in open source telephony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5551A-4CBD-40C7-AAE7-3D89005C5DAE}" type="slidenum">
              <a:rPr lang="en-US" smtClean="0"/>
              <a:pPr/>
              <a:t>29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895600"/>
            <a:ext cx="7772400" cy="1362075"/>
          </a:xfrm>
        </p:spPr>
        <p:txBody>
          <a:bodyPr/>
          <a:lstStyle/>
          <a:p>
            <a:pPr algn="ctr"/>
            <a:r>
              <a:rPr lang="en-US" dirty="0" smtClean="0"/>
              <a:t>Using The best hardware and the best software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Achieving optimal scalability and voice quality in open source telephony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5551A-4CBD-40C7-AAE7-3D89005C5DAE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</a:t>
            </a:r>
            <a:r>
              <a:rPr lang="en-US" dirty="0" smtClean="0"/>
              <a:t>you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Come visit us at Booth </a:t>
            </a:r>
            <a:r>
              <a:rPr 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A4</a:t>
            </a:r>
            <a:endParaRPr lang="en-US" sz="2800" cap="none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5551A-4CBD-40C7-AAE7-3D89005C5DAE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Achieving optimal scalability and voice quality in open source telephony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Sangoma Hardware</a:t>
            </a:r>
          </a:p>
          <a:p>
            <a:pPr lvl="1"/>
            <a:r>
              <a:rPr lang="en-US" sz="2100" dirty="0" smtClean="0"/>
              <a:t>AFT-Series</a:t>
            </a:r>
          </a:p>
          <a:p>
            <a:pPr lvl="1"/>
            <a:r>
              <a:rPr lang="en-US" sz="2100" dirty="0" smtClean="0"/>
              <a:t>B-Series</a:t>
            </a:r>
          </a:p>
          <a:p>
            <a:pPr lvl="1"/>
            <a:r>
              <a:rPr lang="en-US" sz="2100" dirty="0" smtClean="0"/>
              <a:t>Other Hardware</a:t>
            </a:r>
          </a:p>
          <a:p>
            <a:r>
              <a:rPr lang="en-US" dirty="0" smtClean="0"/>
              <a:t>Intro to Asterisk Architecture</a:t>
            </a:r>
          </a:p>
          <a:p>
            <a:r>
              <a:rPr lang="en-US" dirty="0" smtClean="0"/>
              <a:t>Bottlenecks and Scalability Issues</a:t>
            </a:r>
          </a:p>
          <a:p>
            <a:pPr lvl="1"/>
            <a:r>
              <a:rPr lang="en-US" sz="2100" dirty="0" smtClean="0"/>
              <a:t>Everything in Software</a:t>
            </a:r>
          </a:p>
          <a:p>
            <a:pPr lvl="1"/>
            <a:r>
              <a:rPr lang="en-US" sz="2100" dirty="0" smtClean="0"/>
              <a:t>Chunk </a:t>
            </a:r>
            <a:r>
              <a:rPr lang="en-US" sz="2100" dirty="0" smtClean="0"/>
              <a:t>Size restriction of Dahdi</a:t>
            </a:r>
            <a:endParaRPr lang="en-US" sz="2100" dirty="0" smtClean="0"/>
          </a:p>
          <a:p>
            <a:pPr lvl="1"/>
            <a:r>
              <a:rPr lang="en-US" sz="2100" dirty="0" smtClean="0"/>
              <a:t>Channel Based</a:t>
            </a:r>
          </a:p>
          <a:p>
            <a:pPr lvl="1"/>
            <a:r>
              <a:rPr lang="en-US" sz="2100" dirty="0" smtClean="0"/>
              <a:t>Monolithic Design</a:t>
            </a:r>
          </a:p>
          <a:p>
            <a:r>
              <a:rPr lang="en-US" dirty="0" smtClean="0"/>
              <a:t>FreeTDM + SMG + </a:t>
            </a:r>
            <a:r>
              <a:rPr lang="en-US" dirty="0" smtClean="0"/>
              <a:t>SIP/Woomera</a:t>
            </a:r>
            <a:endParaRPr lang="en-US" dirty="0" smtClean="0"/>
          </a:p>
          <a:p>
            <a:r>
              <a:rPr lang="en-US" dirty="0" smtClean="0"/>
              <a:t>Questions???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015551A-4CBD-40C7-AAE7-3D89005C5DAE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Achieving optimal scalability and voice quality in open source telephony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Sangoma Hardware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Achieving optimal scalability and voice quality in open source telephony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5551A-4CBD-40C7-AAE7-3D89005C5DAE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Advanced Flexible Telephony</a:t>
            </a:r>
          </a:p>
          <a:p>
            <a:pPr lvl="1"/>
            <a:r>
              <a:rPr lang="en-US" dirty="0" smtClean="0"/>
              <a:t>Award winning design from scratch</a:t>
            </a:r>
          </a:p>
          <a:p>
            <a:r>
              <a:rPr lang="en-US" dirty="0" smtClean="0"/>
              <a:t>OOP Design</a:t>
            </a:r>
          </a:p>
          <a:p>
            <a:pPr lvl="1"/>
            <a:r>
              <a:rPr lang="en-US" dirty="0" smtClean="0"/>
              <a:t>Modular</a:t>
            </a:r>
            <a:r>
              <a:rPr lang="en-US" dirty="0" smtClean="0"/>
              <a:t> </a:t>
            </a:r>
            <a:r>
              <a:rPr lang="en-US" dirty="0" smtClean="0"/>
              <a:t>-&gt; PCI/</a:t>
            </a:r>
            <a:r>
              <a:rPr lang="en-US" dirty="0" err="1" smtClean="0"/>
              <a:t>PCIe</a:t>
            </a:r>
            <a:r>
              <a:rPr lang="en-US" dirty="0" smtClean="0"/>
              <a:t> </a:t>
            </a:r>
            <a:r>
              <a:rPr lang="en-US" dirty="0" smtClean="0"/>
              <a:t>interface, telephony interface, DSP</a:t>
            </a:r>
          </a:p>
          <a:p>
            <a:pPr lvl="1"/>
            <a:r>
              <a:rPr lang="en-US" dirty="0" smtClean="0"/>
              <a:t>Abstraction -&gt; common base, Remora system</a:t>
            </a:r>
            <a:endParaRPr lang="en-US" dirty="0" smtClean="0"/>
          </a:p>
          <a:p>
            <a:r>
              <a:rPr lang="en-US" dirty="0" smtClean="0"/>
              <a:t>Higher per card cost but lower maintenance and easier to stock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AFT Series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015551A-4CBD-40C7-AAE7-3D89005C5DAE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Achieving optimal scalability and voice quality in open source telephony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AFT Series - Continued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015551A-4CBD-40C7-AAE7-3D89005C5DAE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Achieving optimal scalability and voice quality in open source telephony</a:t>
            </a:r>
            <a:endParaRPr lang="en-US" dirty="0"/>
          </a:p>
        </p:txBody>
      </p:sp>
      <p:pic>
        <p:nvPicPr>
          <p:cNvPr id="8" name="Content Placeholder 7" descr="Picture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82634" y="1307374"/>
            <a:ext cx="6289766" cy="471242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Octasic HWEC</a:t>
            </a:r>
          </a:p>
          <a:p>
            <a:pPr lvl="1"/>
            <a:r>
              <a:rPr lang="en-US" sz="2400" dirty="0" smtClean="0"/>
              <a:t>Industry’s 1</a:t>
            </a:r>
            <a:r>
              <a:rPr lang="en-US" sz="2400" baseline="30000" dirty="0" smtClean="0"/>
              <a:t>st</a:t>
            </a:r>
            <a:r>
              <a:rPr lang="en-US" sz="2400" dirty="0" smtClean="0"/>
              <a:t> telco grade HWEC</a:t>
            </a:r>
          </a:p>
          <a:p>
            <a:pPr lvl="1"/>
            <a:r>
              <a:rPr lang="en-US" sz="2400" dirty="0" smtClean="0"/>
              <a:t>Adjustable 128ms tail</a:t>
            </a:r>
          </a:p>
          <a:p>
            <a:pPr lvl="1"/>
            <a:r>
              <a:rPr lang="en-US" sz="2400" dirty="0" smtClean="0"/>
              <a:t>Fully Independent…no fine tuning needed</a:t>
            </a:r>
          </a:p>
          <a:p>
            <a:pPr lvl="1"/>
            <a:r>
              <a:rPr lang="en-US" sz="2400" dirty="0" smtClean="0"/>
              <a:t>Fax/Modem and  DTMF detection</a:t>
            </a:r>
          </a:p>
          <a:p>
            <a:r>
              <a:rPr lang="en-US" dirty="0" smtClean="0"/>
              <a:t>Field Upgradable Firmware</a:t>
            </a:r>
          </a:p>
          <a:p>
            <a:pPr lvl="1"/>
            <a:r>
              <a:rPr lang="en-US" sz="2400" dirty="0" smtClean="0"/>
              <a:t>Fix bugs and add new features on the fly</a:t>
            </a:r>
          </a:p>
          <a:p>
            <a:r>
              <a:rPr lang="en-US" dirty="0" smtClean="0"/>
              <a:t>Crash Proof Firmware</a:t>
            </a:r>
          </a:p>
          <a:p>
            <a:pPr lvl="1"/>
            <a:r>
              <a:rPr lang="en-US" sz="2400" dirty="0" smtClean="0"/>
              <a:t>Recover the card after “act of god” accidents</a:t>
            </a:r>
          </a:p>
          <a:p>
            <a:r>
              <a:rPr lang="en-US" dirty="0" smtClean="0"/>
              <a:t>Industry first and only LIFETIME WARRANTY </a:t>
            </a: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AFT Series - Features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015551A-4CBD-40C7-AAE7-3D89005C5DAE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Achieving optimal scalability and voice quality in open source telephony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DSC017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76803" y="3657600"/>
            <a:ext cx="3217026" cy="2412770"/>
          </a:xfrm>
          <a:prstGeom prst="rect">
            <a:avLst/>
          </a:prstGeom>
          <a:noFill/>
        </p:spPr>
      </p:pic>
      <p:pic>
        <p:nvPicPr>
          <p:cNvPr id="11" name="Picture 10" descr="FaxT1E1Analo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4847" y="3894296"/>
            <a:ext cx="3353753" cy="1896904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AFT Series - Features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Fax Sync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Reliable T1/E1/BRI to analog faxing</a:t>
            </a:r>
          </a:p>
          <a:p>
            <a:r>
              <a:rPr lang="en-US" dirty="0" smtClean="0"/>
              <a:t>Syncs clock from digital to analog card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Remora Expansion System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Add more telephony ports without using PCI/</a:t>
            </a:r>
            <a:r>
              <a:rPr lang="en-US" dirty="0" err="1" smtClean="0"/>
              <a:t>PCIe</a:t>
            </a:r>
            <a:r>
              <a:rPr lang="en-US" dirty="0" smtClean="0"/>
              <a:t> slots</a:t>
            </a:r>
          </a:p>
          <a:p>
            <a:r>
              <a:rPr lang="en-US" dirty="0" smtClean="0"/>
              <a:t>Up to 24 ports per card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Achieving optimal scalability and voice quality in open source telephony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5551A-4CBD-40C7-AAE7-3D89005C5DAE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</a:spPr>
      <a:bodyPr rtlCol="0" anchor="ctr"/>
      <a:lstStyle>
        <a:defPPr algn="ctr">
          <a:defRPr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PPT_Template_Oct-2007-Section1 2">
    <a:dk1>
      <a:srgbClr val="000000"/>
    </a:dk1>
    <a:lt1>
      <a:srgbClr val="FFFFFF"/>
    </a:lt1>
    <a:dk2>
      <a:srgbClr val="000000"/>
    </a:dk2>
    <a:lt2>
      <a:srgbClr val="918F90"/>
    </a:lt2>
    <a:accent1>
      <a:srgbClr val="F79910"/>
    </a:accent1>
    <a:accent2>
      <a:srgbClr val="560E78"/>
    </a:accent2>
    <a:accent3>
      <a:srgbClr val="FFFFFF"/>
    </a:accent3>
    <a:accent4>
      <a:srgbClr val="000000"/>
    </a:accent4>
    <a:accent5>
      <a:srgbClr val="FACAAA"/>
    </a:accent5>
    <a:accent6>
      <a:srgbClr val="4D0C6C"/>
    </a:accent6>
    <a:hlink>
      <a:srgbClr val="1C98C3"/>
    </a:hlink>
    <a:folHlink>
      <a:srgbClr val="659A1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1166</TotalTime>
  <Words>1343</Words>
  <Application>Microsoft Office PowerPoint</Application>
  <PresentationFormat>On-screen Show (4:3)</PresentationFormat>
  <Paragraphs>306</Paragraphs>
  <Slides>31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Custom Design</vt:lpstr>
      <vt:lpstr>Achieving optimal scalability and voice quality in open source telephony</vt:lpstr>
      <vt:lpstr>What is the Secret to scalability and quality?</vt:lpstr>
      <vt:lpstr>Using The best hardware and the best software</vt:lpstr>
      <vt:lpstr>Outline</vt:lpstr>
      <vt:lpstr>Sangoma Hardware</vt:lpstr>
      <vt:lpstr>AFT Series </vt:lpstr>
      <vt:lpstr>AFT Series - Continued</vt:lpstr>
      <vt:lpstr>AFT Series - Features</vt:lpstr>
      <vt:lpstr>AFT Series - Features</vt:lpstr>
      <vt:lpstr>AFT Series - Analog</vt:lpstr>
      <vt:lpstr>AFT Series – Digital T1/E1</vt:lpstr>
      <vt:lpstr>AFT Series – Digital BRI</vt:lpstr>
      <vt:lpstr>B-Series – Mix Mode</vt:lpstr>
      <vt:lpstr>B-Series – Mix Mode</vt:lpstr>
      <vt:lpstr>Other Hardware</vt:lpstr>
      <vt:lpstr>Introduction to Asterisk Architecture</vt:lpstr>
      <vt:lpstr>Asterisk Architecture</vt:lpstr>
      <vt:lpstr>Bottlenecks and scalability issues</vt:lpstr>
      <vt:lpstr>Software Everything</vt:lpstr>
      <vt:lpstr>Chunk Size</vt:lpstr>
      <vt:lpstr>Channel Based</vt:lpstr>
      <vt:lpstr>Monolithic Design</vt:lpstr>
      <vt:lpstr>FreeTDM + SMG + Woomera/SIP</vt:lpstr>
      <vt:lpstr>FreeTDM + SMG + SIP</vt:lpstr>
      <vt:lpstr>Kernel Space</vt:lpstr>
      <vt:lpstr>FreeTDM</vt:lpstr>
      <vt:lpstr>SMG</vt:lpstr>
      <vt:lpstr>Conclusion</vt:lpstr>
      <vt:lpstr>Questions?</vt:lpstr>
      <vt:lpstr>Thank you Come visit us at Booth A4</vt:lpstr>
      <vt:lpstr>Slide 31</vt:lpstr>
    </vt:vector>
  </TitlesOfParts>
  <Company>Sangoma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Achieving optimal scalability and voice quality in open source telephony</dc:title>
  <dc:creator>Konrad Hammel</dc:creator>
  <cp:lastModifiedBy>Konrad Hammel</cp:lastModifiedBy>
  <cp:revision>164</cp:revision>
  <dcterms:created xsi:type="dcterms:W3CDTF">2008-10-15T15:26:30Z</dcterms:created>
  <dcterms:modified xsi:type="dcterms:W3CDTF">2010-04-13T22:49:15Z</dcterms:modified>
</cp:coreProperties>
</file>